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  <p:sldId id="257" r:id="rId3"/>
    <p:sldId id="282" r:id="rId4"/>
    <p:sldId id="256" r:id="rId5"/>
    <p:sldId id="260" r:id="rId6"/>
    <p:sldId id="258" r:id="rId7"/>
    <p:sldId id="261" r:id="rId8"/>
    <p:sldId id="259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" dt="2026-09-30T16:06:20.767"/>
    <p1510:client id="{79344A9A-F95D-1925-D0C9-DC5CB493314C}" v="9" dt="2026-09-30T20:04:21.140"/>
    <p1510:client id="{9DE2D0C5-A29A-47BA-ADD4-DBD454B47B87}" v="2" dt="2026-09-30T18:04:10.3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54FA4A-E442-4AAA-8025-A37104BA2BC2}" type="doc">
      <dgm:prSet loTypeId="urn:microsoft.com/office/officeart/2008/layout/LinedList" loCatId="list" qsTypeId="urn:microsoft.com/office/officeart/2005/8/quickstyle/simple1#4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4E0EC47-621C-40BF-A33F-559DB9E15689}">
      <dgm:prSet phldrT="[Text]" phldr="0"/>
      <dgm:spPr/>
      <dgm:t>
        <a:bodyPr/>
        <a:lstStyle/>
        <a:p>
          <a:r>
            <a:rPr lang="en-US" dirty="0"/>
            <a:t>       Biological Racism</a:t>
          </a:r>
        </a:p>
      </dgm:t>
    </dgm:pt>
    <dgm:pt modelId="{5D36FFCE-F012-4331-9BD3-5D32F8712913}" type="parTrans" cxnId="{EB735237-7A02-487D-A32E-1F9313B2352B}">
      <dgm:prSet/>
      <dgm:spPr/>
    </dgm:pt>
    <dgm:pt modelId="{E8E90C7C-7CFF-49E4-BB23-8BDD4E607559}" type="sibTrans" cxnId="{EB735237-7A02-487D-A32E-1F9313B2352B}">
      <dgm:prSet/>
      <dgm:spPr/>
    </dgm:pt>
    <dgm:pt modelId="{DE7C3F0A-3F94-4E1E-A1A5-8014AFD5AC57}">
      <dgm:prSet phldrT="[Text]" phldr="0"/>
      <dgm:spPr/>
      <dgm:t>
        <a:bodyPr/>
        <a:lstStyle/>
        <a:p>
          <a:pPr algn="l" rtl="0"/>
          <a:r>
            <a:rPr lang="en-US" dirty="0"/>
            <a:t>        Slave Trade Act  of 1807 </a:t>
          </a:r>
          <a:endParaRPr lang="en-US" dirty="0">
            <a:latin typeface="Aptos Display" panose="020F0302020204030204"/>
          </a:endParaRPr>
        </a:p>
      </dgm:t>
    </dgm:pt>
    <dgm:pt modelId="{0BE9BEB3-332A-44EE-8391-365C66FEFE39}" type="parTrans" cxnId="{1FA6C8CE-3C7C-4BFE-9881-E39402D85D31}">
      <dgm:prSet/>
      <dgm:spPr/>
    </dgm:pt>
    <dgm:pt modelId="{6116254D-1CCE-4DB8-B722-463AF365467A}" type="sibTrans" cxnId="{1FA6C8CE-3C7C-4BFE-9881-E39402D85D31}">
      <dgm:prSet/>
      <dgm:spPr/>
    </dgm:pt>
    <dgm:pt modelId="{7DCFFB17-592D-4564-8199-05941B66249E}">
      <dgm:prSet phldrT="[Text]" phldr="0"/>
      <dgm:spPr/>
      <dgm:t>
        <a:bodyPr/>
        <a:lstStyle/>
        <a:p>
          <a:pPr algn="l"/>
          <a:r>
            <a:rPr lang="en-US" dirty="0"/>
            <a:t>      Social Reproduction </a:t>
          </a:r>
        </a:p>
      </dgm:t>
    </dgm:pt>
    <dgm:pt modelId="{F1A76340-B61A-4D05-AC74-CC3E84D22B79}" type="parTrans" cxnId="{5EC96A30-B9DC-4DCB-A309-82E88FF3A3D2}">
      <dgm:prSet/>
      <dgm:spPr/>
    </dgm:pt>
    <dgm:pt modelId="{51D18F57-AEA7-4683-8C2F-9AB14071A25C}" type="sibTrans" cxnId="{5EC96A30-B9DC-4DCB-A309-82E88FF3A3D2}">
      <dgm:prSet/>
      <dgm:spPr/>
    </dgm:pt>
    <dgm:pt modelId="{D3B4E794-270B-4BF5-8804-B10378027A22}">
      <dgm:prSet phldrT="[Text]" phldr="0"/>
      <dgm:spPr/>
      <dgm:t>
        <a:bodyPr/>
        <a:lstStyle/>
        <a:p>
          <a:pPr algn="l" rtl="0"/>
          <a:r>
            <a:rPr lang="en-US" dirty="0"/>
            <a:t>        </a:t>
          </a:r>
          <a:r>
            <a:rPr lang="en-US" dirty="0">
              <a:latin typeface="Aptos Display" panose="020F0302020204030204"/>
            </a:rPr>
            <a:t>Vaginal Fistula</a:t>
          </a:r>
          <a:r>
            <a:rPr lang="en-US" dirty="0"/>
            <a:t> </a:t>
          </a:r>
        </a:p>
      </dgm:t>
    </dgm:pt>
    <dgm:pt modelId="{27070792-6B3E-43E8-A3C1-109FF5CCD943}" type="parTrans" cxnId="{FBF819A9-85B2-4B39-B8FE-F414A1F95E48}">
      <dgm:prSet/>
      <dgm:spPr/>
    </dgm:pt>
    <dgm:pt modelId="{951F445A-90E9-4511-B89E-10473ECBE0BC}" type="sibTrans" cxnId="{FBF819A9-85B2-4B39-B8FE-F414A1F95E48}">
      <dgm:prSet/>
      <dgm:spPr/>
    </dgm:pt>
    <dgm:pt modelId="{F24B537C-54D6-409E-B60A-EB3DED439045}">
      <dgm:prSet phldrT="[Text]" phldr="0"/>
      <dgm:spPr/>
      <dgm:t>
        <a:bodyPr/>
        <a:lstStyle/>
        <a:p>
          <a:pPr algn="l"/>
          <a:r>
            <a:rPr lang="en-US" dirty="0"/>
            <a:t>      James Marion Sims </a:t>
          </a:r>
        </a:p>
      </dgm:t>
    </dgm:pt>
    <dgm:pt modelId="{1730791B-8B6F-429F-B496-775631B9DB0C}" type="parTrans" cxnId="{2CEC4E67-4E04-44C2-9A18-13808EA95D84}">
      <dgm:prSet/>
      <dgm:spPr/>
    </dgm:pt>
    <dgm:pt modelId="{4A92D2FE-33B1-4D84-ACF5-21B2B09922A1}" type="sibTrans" cxnId="{2CEC4E67-4E04-44C2-9A18-13808EA95D84}">
      <dgm:prSet/>
      <dgm:spPr/>
    </dgm:pt>
    <dgm:pt modelId="{45F2418A-EDC6-47E1-AF98-D15BEB063516}" type="pres">
      <dgm:prSet presAssocID="{0654FA4A-E442-4AAA-8025-A37104BA2BC2}" presName="vert0" presStyleCnt="0">
        <dgm:presLayoutVars>
          <dgm:dir/>
          <dgm:animOne val="branch"/>
          <dgm:animLvl val="lvl"/>
        </dgm:presLayoutVars>
      </dgm:prSet>
      <dgm:spPr/>
    </dgm:pt>
    <dgm:pt modelId="{C3D8BC75-6F32-4D58-8B2E-4E5BE785F185}" type="pres">
      <dgm:prSet presAssocID="{DE7C3F0A-3F94-4E1E-A1A5-8014AFD5AC57}" presName="thickLine" presStyleLbl="alignNode1" presStyleIdx="0" presStyleCnt="5"/>
      <dgm:spPr/>
    </dgm:pt>
    <dgm:pt modelId="{A7584448-97AA-4384-A1A2-1E639162211C}" type="pres">
      <dgm:prSet presAssocID="{DE7C3F0A-3F94-4E1E-A1A5-8014AFD5AC57}" presName="horz1" presStyleCnt="0"/>
      <dgm:spPr/>
    </dgm:pt>
    <dgm:pt modelId="{447828D3-C4F3-4804-A5FB-D266FA726A8A}" type="pres">
      <dgm:prSet presAssocID="{DE7C3F0A-3F94-4E1E-A1A5-8014AFD5AC57}" presName="tx1" presStyleLbl="revTx" presStyleIdx="0" presStyleCnt="5"/>
      <dgm:spPr/>
    </dgm:pt>
    <dgm:pt modelId="{9F4AC1BE-25F8-4E5B-8F4E-B753F92172CE}" type="pres">
      <dgm:prSet presAssocID="{DE7C3F0A-3F94-4E1E-A1A5-8014AFD5AC57}" presName="vert1" presStyleCnt="0"/>
      <dgm:spPr/>
    </dgm:pt>
    <dgm:pt modelId="{B5220311-3740-4DE7-9F50-B3308F7AA941}" type="pres">
      <dgm:prSet presAssocID="{7DCFFB17-592D-4564-8199-05941B66249E}" presName="thickLine" presStyleLbl="alignNode1" presStyleIdx="1" presStyleCnt="5"/>
      <dgm:spPr/>
    </dgm:pt>
    <dgm:pt modelId="{D8500E6F-ED57-4B26-8646-3D7E5D4E2C50}" type="pres">
      <dgm:prSet presAssocID="{7DCFFB17-592D-4564-8199-05941B66249E}" presName="horz1" presStyleCnt="0"/>
      <dgm:spPr/>
    </dgm:pt>
    <dgm:pt modelId="{63C07139-46EE-43C6-8DFE-5E76B17C7159}" type="pres">
      <dgm:prSet presAssocID="{7DCFFB17-592D-4564-8199-05941B66249E}" presName="tx1" presStyleLbl="revTx" presStyleIdx="1" presStyleCnt="5"/>
      <dgm:spPr/>
    </dgm:pt>
    <dgm:pt modelId="{1FF8E054-BAF4-48D1-B1D9-2CD1AF69476E}" type="pres">
      <dgm:prSet presAssocID="{7DCFFB17-592D-4564-8199-05941B66249E}" presName="vert1" presStyleCnt="0"/>
      <dgm:spPr/>
    </dgm:pt>
    <dgm:pt modelId="{4E684022-B727-4110-BB95-F333ED72BF6E}" type="pres">
      <dgm:prSet presAssocID="{D3B4E794-270B-4BF5-8804-B10378027A22}" presName="thickLine" presStyleLbl="alignNode1" presStyleIdx="2" presStyleCnt="5"/>
      <dgm:spPr/>
    </dgm:pt>
    <dgm:pt modelId="{1E5C7AA2-997A-492B-9C63-9C4C7363966B}" type="pres">
      <dgm:prSet presAssocID="{D3B4E794-270B-4BF5-8804-B10378027A22}" presName="horz1" presStyleCnt="0"/>
      <dgm:spPr/>
    </dgm:pt>
    <dgm:pt modelId="{43894630-9DEB-4358-8C63-3D9AE685ED45}" type="pres">
      <dgm:prSet presAssocID="{D3B4E794-270B-4BF5-8804-B10378027A22}" presName="tx1" presStyleLbl="revTx" presStyleIdx="2" presStyleCnt="5"/>
      <dgm:spPr/>
    </dgm:pt>
    <dgm:pt modelId="{017A5409-FE53-437B-BC4F-30C7B4F39717}" type="pres">
      <dgm:prSet presAssocID="{D3B4E794-270B-4BF5-8804-B10378027A22}" presName="vert1" presStyleCnt="0"/>
      <dgm:spPr/>
    </dgm:pt>
    <dgm:pt modelId="{92B30157-0279-4EFD-B4E5-ADE66B655B7D}" type="pres">
      <dgm:prSet presAssocID="{F24B537C-54D6-409E-B60A-EB3DED439045}" presName="thickLine" presStyleLbl="alignNode1" presStyleIdx="3" presStyleCnt="5"/>
      <dgm:spPr/>
    </dgm:pt>
    <dgm:pt modelId="{D2E4E3B7-47D7-448C-A12A-216BC6AEFAF6}" type="pres">
      <dgm:prSet presAssocID="{F24B537C-54D6-409E-B60A-EB3DED439045}" presName="horz1" presStyleCnt="0"/>
      <dgm:spPr/>
    </dgm:pt>
    <dgm:pt modelId="{5B7D35FE-11A2-4E69-BD45-CF9E3A9E5284}" type="pres">
      <dgm:prSet presAssocID="{F24B537C-54D6-409E-B60A-EB3DED439045}" presName="tx1" presStyleLbl="revTx" presStyleIdx="3" presStyleCnt="5"/>
      <dgm:spPr/>
    </dgm:pt>
    <dgm:pt modelId="{98A9E49C-18DA-4662-92DC-EF87B0C84A9C}" type="pres">
      <dgm:prSet presAssocID="{F24B537C-54D6-409E-B60A-EB3DED439045}" presName="vert1" presStyleCnt="0"/>
      <dgm:spPr/>
    </dgm:pt>
    <dgm:pt modelId="{B0AB1DC8-EFFD-40F2-96F4-A1C218B10298}" type="pres">
      <dgm:prSet presAssocID="{54E0EC47-621C-40BF-A33F-559DB9E15689}" presName="thickLine" presStyleLbl="alignNode1" presStyleIdx="4" presStyleCnt="5"/>
      <dgm:spPr/>
    </dgm:pt>
    <dgm:pt modelId="{C893872A-DC5C-4B86-B8C0-F9EA64693522}" type="pres">
      <dgm:prSet presAssocID="{54E0EC47-621C-40BF-A33F-559DB9E15689}" presName="horz1" presStyleCnt="0"/>
      <dgm:spPr/>
    </dgm:pt>
    <dgm:pt modelId="{E0108253-D95F-4D38-8291-14050954E943}" type="pres">
      <dgm:prSet presAssocID="{54E0EC47-621C-40BF-A33F-559DB9E15689}" presName="tx1" presStyleLbl="revTx" presStyleIdx="4" presStyleCnt="5"/>
      <dgm:spPr/>
    </dgm:pt>
    <dgm:pt modelId="{732FE057-6011-4409-B25B-FC578FCF7EC9}" type="pres">
      <dgm:prSet presAssocID="{54E0EC47-621C-40BF-A33F-559DB9E15689}" presName="vert1" presStyleCnt="0"/>
      <dgm:spPr/>
    </dgm:pt>
  </dgm:ptLst>
  <dgm:cxnLst>
    <dgm:cxn modelId="{4DB9C200-029D-4EB4-8F52-CEA98121253E}" type="presOf" srcId="{7DCFFB17-592D-4564-8199-05941B66249E}" destId="{63C07139-46EE-43C6-8DFE-5E76B17C7159}" srcOrd="0" destOrd="0" presId="urn:microsoft.com/office/officeart/2008/layout/LinedList"/>
    <dgm:cxn modelId="{A0204A07-3DDB-45D6-99CE-F047C5A359E1}" type="presOf" srcId="{0654FA4A-E442-4AAA-8025-A37104BA2BC2}" destId="{45F2418A-EDC6-47E1-AF98-D15BEB063516}" srcOrd="0" destOrd="0" presId="urn:microsoft.com/office/officeart/2008/layout/LinedList"/>
    <dgm:cxn modelId="{B5DB432F-9A03-44B2-8C93-2E0DEE73C291}" type="presOf" srcId="{54E0EC47-621C-40BF-A33F-559DB9E15689}" destId="{E0108253-D95F-4D38-8291-14050954E943}" srcOrd="0" destOrd="0" presId="urn:microsoft.com/office/officeart/2008/layout/LinedList"/>
    <dgm:cxn modelId="{5EC96A30-B9DC-4DCB-A309-82E88FF3A3D2}" srcId="{0654FA4A-E442-4AAA-8025-A37104BA2BC2}" destId="{7DCFFB17-592D-4564-8199-05941B66249E}" srcOrd="1" destOrd="0" parTransId="{F1A76340-B61A-4D05-AC74-CC3E84D22B79}" sibTransId="{51D18F57-AEA7-4683-8C2F-9AB14071A25C}"/>
    <dgm:cxn modelId="{EB735237-7A02-487D-A32E-1F9313B2352B}" srcId="{0654FA4A-E442-4AAA-8025-A37104BA2BC2}" destId="{54E0EC47-621C-40BF-A33F-559DB9E15689}" srcOrd="4" destOrd="0" parTransId="{5D36FFCE-F012-4331-9BD3-5D32F8712913}" sibTransId="{E8E90C7C-7CFF-49E4-BB23-8BDD4E607559}"/>
    <dgm:cxn modelId="{2CEC4E67-4E04-44C2-9A18-13808EA95D84}" srcId="{0654FA4A-E442-4AAA-8025-A37104BA2BC2}" destId="{F24B537C-54D6-409E-B60A-EB3DED439045}" srcOrd="3" destOrd="0" parTransId="{1730791B-8B6F-429F-B496-775631B9DB0C}" sibTransId="{4A92D2FE-33B1-4D84-ACF5-21B2B09922A1}"/>
    <dgm:cxn modelId="{F20BEFA6-9AEB-4A73-88D8-172327967A19}" type="presOf" srcId="{D3B4E794-270B-4BF5-8804-B10378027A22}" destId="{43894630-9DEB-4358-8C63-3D9AE685ED45}" srcOrd="0" destOrd="0" presId="urn:microsoft.com/office/officeart/2008/layout/LinedList"/>
    <dgm:cxn modelId="{FBF819A9-85B2-4B39-B8FE-F414A1F95E48}" srcId="{0654FA4A-E442-4AAA-8025-A37104BA2BC2}" destId="{D3B4E794-270B-4BF5-8804-B10378027A22}" srcOrd="2" destOrd="0" parTransId="{27070792-6B3E-43E8-A3C1-109FF5CCD943}" sibTransId="{951F445A-90E9-4511-B89E-10473ECBE0BC}"/>
    <dgm:cxn modelId="{621FDDB5-211B-4FB9-8B05-17F50868FE2D}" type="presOf" srcId="{DE7C3F0A-3F94-4E1E-A1A5-8014AFD5AC57}" destId="{447828D3-C4F3-4804-A5FB-D266FA726A8A}" srcOrd="0" destOrd="0" presId="urn:microsoft.com/office/officeart/2008/layout/LinedList"/>
    <dgm:cxn modelId="{1FA6C8CE-3C7C-4BFE-9881-E39402D85D31}" srcId="{0654FA4A-E442-4AAA-8025-A37104BA2BC2}" destId="{DE7C3F0A-3F94-4E1E-A1A5-8014AFD5AC57}" srcOrd="0" destOrd="0" parTransId="{0BE9BEB3-332A-44EE-8391-365C66FEFE39}" sibTransId="{6116254D-1CCE-4DB8-B722-463AF365467A}"/>
    <dgm:cxn modelId="{8190AAD8-CFC2-4251-AA26-A05C4AD1E7F3}" type="presOf" srcId="{F24B537C-54D6-409E-B60A-EB3DED439045}" destId="{5B7D35FE-11A2-4E69-BD45-CF9E3A9E5284}" srcOrd="0" destOrd="0" presId="urn:microsoft.com/office/officeart/2008/layout/LinedList"/>
    <dgm:cxn modelId="{B9AEB437-D4C2-4254-BF55-68843CF91A09}" type="presParOf" srcId="{45F2418A-EDC6-47E1-AF98-D15BEB063516}" destId="{C3D8BC75-6F32-4D58-8B2E-4E5BE785F185}" srcOrd="0" destOrd="0" presId="urn:microsoft.com/office/officeart/2008/layout/LinedList"/>
    <dgm:cxn modelId="{3ECFA903-D5CC-4128-88AA-601285B7EBAE}" type="presParOf" srcId="{45F2418A-EDC6-47E1-AF98-D15BEB063516}" destId="{A7584448-97AA-4384-A1A2-1E639162211C}" srcOrd="1" destOrd="0" presId="urn:microsoft.com/office/officeart/2008/layout/LinedList"/>
    <dgm:cxn modelId="{072ED49E-2769-41A9-BF1B-BC08CCE01D01}" type="presParOf" srcId="{A7584448-97AA-4384-A1A2-1E639162211C}" destId="{447828D3-C4F3-4804-A5FB-D266FA726A8A}" srcOrd="0" destOrd="0" presId="urn:microsoft.com/office/officeart/2008/layout/LinedList"/>
    <dgm:cxn modelId="{1B624817-ED9A-48E7-BFF4-07E38229DE67}" type="presParOf" srcId="{A7584448-97AA-4384-A1A2-1E639162211C}" destId="{9F4AC1BE-25F8-4E5B-8F4E-B753F92172CE}" srcOrd="1" destOrd="0" presId="urn:microsoft.com/office/officeart/2008/layout/LinedList"/>
    <dgm:cxn modelId="{112F0531-FEDF-4D94-BAEE-E24327988B78}" type="presParOf" srcId="{45F2418A-EDC6-47E1-AF98-D15BEB063516}" destId="{B5220311-3740-4DE7-9F50-B3308F7AA941}" srcOrd="2" destOrd="0" presId="urn:microsoft.com/office/officeart/2008/layout/LinedList"/>
    <dgm:cxn modelId="{2B64EB53-64D2-4F85-9182-706B6683FB05}" type="presParOf" srcId="{45F2418A-EDC6-47E1-AF98-D15BEB063516}" destId="{D8500E6F-ED57-4B26-8646-3D7E5D4E2C50}" srcOrd="3" destOrd="0" presId="urn:microsoft.com/office/officeart/2008/layout/LinedList"/>
    <dgm:cxn modelId="{5DD05E0C-1B95-4403-ABFC-C5D212FD16F7}" type="presParOf" srcId="{D8500E6F-ED57-4B26-8646-3D7E5D4E2C50}" destId="{63C07139-46EE-43C6-8DFE-5E76B17C7159}" srcOrd="0" destOrd="0" presId="urn:microsoft.com/office/officeart/2008/layout/LinedList"/>
    <dgm:cxn modelId="{AFBEB36C-EFA8-4D7E-9A4A-A6FC96D13019}" type="presParOf" srcId="{D8500E6F-ED57-4B26-8646-3D7E5D4E2C50}" destId="{1FF8E054-BAF4-48D1-B1D9-2CD1AF69476E}" srcOrd="1" destOrd="0" presId="urn:microsoft.com/office/officeart/2008/layout/LinedList"/>
    <dgm:cxn modelId="{11AAB3DA-DF44-492A-96E2-8759DE4AC169}" type="presParOf" srcId="{45F2418A-EDC6-47E1-AF98-D15BEB063516}" destId="{4E684022-B727-4110-BB95-F333ED72BF6E}" srcOrd="4" destOrd="0" presId="urn:microsoft.com/office/officeart/2008/layout/LinedList"/>
    <dgm:cxn modelId="{3D13E2DC-B012-47B8-8971-BB45C7F34959}" type="presParOf" srcId="{45F2418A-EDC6-47E1-AF98-D15BEB063516}" destId="{1E5C7AA2-997A-492B-9C63-9C4C7363966B}" srcOrd="5" destOrd="0" presId="urn:microsoft.com/office/officeart/2008/layout/LinedList"/>
    <dgm:cxn modelId="{6EAC27B8-D3B7-4C01-A6E2-B5F7B6789CB0}" type="presParOf" srcId="{1E5C7AA2-997A-492B-9C63-9C4C7363966B}" destId="{43894630-9DEB-4358-8C63-3D9AE685ED45}" srcOrd="0" destOrd="0" presId="urn:microsoft.com/office/officeart/2008/layout/LinedList"/>
    <dgm:cxn modelId="{A0CFA780-82B2-4182-9DD8-301A0E59C63E}" type="presParOf" srcId="{1E5C7AA2-997A-492B-9C63-9C4C7363966B}" destId="{017A5409-FE53-437B-BC4F-30C7B4F39717}" srcOrd="1" destOrd="0" presId="urn:microsoft.com/office/officeart/2008/layout/LinedList"/>
    <dgm:cxn modelId="{F639F575-EE18-48C1-A83C-1A6909DE4447}" type="presParOf" srcId="{45F2418A-EDC6-47E1-AF98-D15BEB063516}" destId="{92B30157-0279-4EFD-B4E5-ADE66B655B7D}" srcOrd="6" destOrd="0" presId="urn:microsoft.com/office/officeart/2008/layout/LinedList"/>
    <dgm:cxn modelId="{ADC67250-D32C-4F87-AB89-21CA94C4CAE5}" type="presParOf" srcId="{45F2418A-EDC6-47E1-AF98-D15BEB063516}" destId="{D2E4E3B7-47D7-448C-A12A-216BC6AEFAF6}" srcOrd="7" destOrd="0" presId="urn:microsoft.com/office/officeart/2008/layout/LinedList"/>
    <dgm:cxn modelId="{B91AC5FE-9A72-4D35-8B73-4D4BFBC95AE6}" type="presParOf" srcId="{D2E4E3B7-47D7-448C-A12A-216BC6AEFAF6}" destId="{5B7D35FE-11A2-4E69-BD45-CF9E3A9E5284}" srcOrd="0" destOrd="0" presId="urn:microsoft.com/office/officeart/2008/layout/LinedList"/>
    <dgm:cxn modelId="{7FF20BA3-7FFC-4950-8357-0670C7E488F6}" type="presParOf" srcId="{D2E4E3B7-47D7-448C-A12A-216BC6AEFAF6}" destId="{98A9E49C-18DA-4662-92DC-EF87B0C84A9C}" srcOrd="1" destOrd="0" presId="urn:microsoft.com/office/officeart/2008/layout/LinedList"/>
    <dgm:cxn modelId="{98A697F4-A416-4F88-A940-0A0D2EF3B54E}" type="presParOf" srcId="{45F2418A-EDC6-47E1-AF98-D15BEB063516}" destId="{B0AB1DC8-EFFD-40F2-96F4-A1C218B10298}" srcOrd="8" destOrd="0" presId="urn:microsoft.com/office/officeart/2008/layout/LinedList"/>
    <dgm:cxn modelId="{E87C3E03-39B5-4453-B471-1C8E206D64F9}" type="presParOf" srcId="{45F2418A-EDC6-47E1-AF98-D15BEB063516}" destId="{C893872A-DC5C-4B86-B8C0-F9EA64693522}" srcOrd="9" destOrd="0" presId="urn:microsoft.com/office/officeart/2008/layout/LinedList"/>
    <dgm:cxn modelId="{F4AB8586-77BC-42B3-91F1-C1DC88F4DC22}" type="presParOf" srcId="{C893872A-DC5C-4B86-B8C0-F9EA64693522}" destId="{E0108253-D95F-4D38-8291-14050954E943}" srcOrd="0" destOrd="0" presId="urn:microsoft.com/office/officeart/2008/layout/LinedList"/>
    <dgm:cxn modelId="{41FE2A7D-71A7-498E-ADBA-D5575CBC5EFD}" type="presParOf" srcId="{C893872A-DC5C-4B86-B8C0-F9EA64693522}" destId="{732FE057-6011-4409-B25B-FC578FCF7EC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D8BC75-6F32-4D58-8B2E-4E5BE785F185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7828D3-C4F3-4804-A5FB-D266FA726A8A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        Slave Trade Act  of 1807 </a:t>
          </a:r>
          <a:endParaRPr lang="en-US" sz="4300" kern="1200" dirty="0">
            <a:latin typeface="Aptos Display" panose="020F0302020204030204"/>
          </a:endParaRPr>
        </a:p>
      </dsp:txBody>
      <dsp:txXfrm>
        <a:off x="0" y="675"/>
        <a:ext cx="6900512" cy="1106957"/>
      </dsp:txXfrm>
    </dsp:sp>
    <dsp:sp modelId="{B5220311-3740-4DE7-9F50-B3308F7AA941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C07139-46EE-43C6-8DFE-5E76B17C7159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      Social Reproduction </a:t>
          </a:r>
        </a:p>
      </dsp:txBody>
      <dsp:txXfrm>
        <a:off x="0" y="1107633"/>
        <a:ext cx="6900512" cy="1106957"/>
      </dsp:txXfrm>
    </dsp:sp>
    <dsp:sp modelId="{4E684022-B727-4110-BB95-F333ED72BF6E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894630-9DEB-4358-8C63-3D9AE685ED45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        </a:t>
          </a:r>
          <a:r>
            <a:rPr lang="en-US" sz="4300" kern="1200" dirty="0">
              <a:latin typeface="Aptos Display" panose="020F0302020204030204"/>
            </a:rPr>
            <a:t>Vaginal Fistula</a:t>
          </a:r>
          <a:r>
            <a:rPr lang="en-US" sz="4300" kern="1200" dirty="0"/>
            <a:t> </a:t>
          </a:r>
        </a:p>
      </dsp:txBody>
      <dsp:txXfrm>
        <a:off x="0" y="2214591"/>
        <a:ext cx="6900512" cy="1106957"/>
      </dsp:txXfrm>
    </dsp:sp>
    <dsp:sp modelId="{92B30157-0279-4EFD-B4E5-ADE66B655B7D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D35FE-11A2-4E69-BD45-CF9E3A9E5284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      James Marion Sims </a:t>
          </a:r>
        </a:p>
      </dsp:txBody>
      <dsp:txXfrm>
        <a:off x="0" y="3321549"/>
        <a:ext cx="6900512" cy="1106957"/>
      </dsp:txXfrm>
    </dsp:sp>
    <dsp:sp modelId="{B0AB1DC8-EFFD-40F2-96F4-A1C218B10298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108253-D95F-4D38-8291-14050954E943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       Biological Racism</a:t>
          </a:r>
        </a:p>
      </dsp:txBody>
      <dsp:txXfrm>
        <a:off x="0" y="4428507"/>
        <a:ext cx="6900512" cy="1106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c6Y7bvCh0w?feature=oembed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FEA99-B424-C6B0-CD85-7DA4E244F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title="1 year ago today Female Body dropped!! Celebrate with me ❤️❤️❤️">
            <a:hlinkClick r:id="" action="ppaction://noaction"/>
            <a:extLst>
              <a:ext uri="{FF2B5EF4-FFF2-40B4-BE49-F238E27FC236}">
                <a16:creationId xmlns:a16="http://schemas.microsoft.com/office/drawing/2014/main" id="{E0ED9726-8AB7-C67B-43E0-C65969BDA9B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91" y="-1936"/>
            <a:ext cx="12099499" cy="684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7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person standing next to a person&#10;&#10;AI-generated content may be incorrect.">
            <a:extLst>
              <a:ext uri="{FF2B5EF4-FFF2-40B4-BE49-F238E27FC236}">
                <a16:creationId xmlns:a16="http://schemas.microsoft.com/office/drawing/2014/main" id="{0373F8EC-3A2E-47EA-8263-BF75990E53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119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E80C4-4BAC-4DAA-4762-8161724A9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246340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Baskerville Old Face"/>
              </a:rPr>
              <a:t> The Mothers </a:t>
            </a:r>
            <a:r>
              <a:rPr lang="en-US" sz="4000">
                <a:latin typeface="Baskerville Old Face"/>
              </a:rPr>
              <a:t> </a:t>
            </a:r>
            <a:r>
              <a:rPr lang="en-US" sz="4000" dirty="0">
                <a:latin typeface="Baskerville Old Face"/>
              </a:rPr>
              <a:t>of Modern Gynecology</a:t>
            </a:r>
            <a:endParaRPr lang="en-US" dirty="0">
              <a:latin typeface="Baskerville Old Face"/>
            </a:endParaRPr>
          </a:p>
          <a:p>
            <a:endParaRPr lang="en-US" sz="40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CF2B024-BFFC-5E85-316D-AA98EF486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736532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AE85C-7A76-2A03-ABB4-128D9EEB2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Key Concepts:</a:t>
            </a: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endParaRPr lang="en-US" sz="54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1E1A5A-2D3C-23E1-F25D-D63D45EEBE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7683642"/>
              </p:ext>
            </p:extLst>
          </p:nvPr>
        </p:nvGraphicFramePr>
        <p:xfrm>
          <a:off x="5057882" y="687004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240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ainting of people in a wagon&#10;&#10;AI-generated content may be incorrect.">
            <a:extLst>
              <a:ext uri="{FF2B5EF4-FFF2-40B4-BE49-F238E27FC236}">
                <a16:creationId xmlns:a16="http://schemas.microsoft.com/office/drawing/2014/main" id="{EFCD3C71-D132-8BAF-043E-742D493162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79" r="7898" b="2"/>
          <a:stretch>
            <a:fillRect/>
          </a:stretch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43650" y="3962400"/>
            <a:ext cx="5505814" cy="1690409"/>
          </a:xfrm>
        </p:spPr>
        <p:txBody>
          <a:bodyPr anchor="b">
            <a:normAutofit/>
          </a:bodyPr>
          <a:lstStyle/>
          <a:p>
            <a:pPr algn="l"/>
            <a:r>
              <a:rPr lang="en-US" sz="3700" dirty="0">
                <a:latin typeface="Baskerville Old Face"/>
              </a:rPr>
              <a:t>The End of the Transatlantic Slave Trade </a:t>
            </a:r>
            <a:br>
              <a:rPr lang="en-US" sz="3700" dirty="0">
                <a:latin typeface="Baskerville Old Face"/>
              </a:rPr>
            </a:br>
            <a:endParaRPr lang="en-US" sz="3700">
              <a:latin typeface="Baskerville Old Face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43650" y="5709565"/>
            <a:ext cx="5395975" cy="646785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pic>
        <p:nvPicPr>
          <p:cNvPr id="4" name="Picture 3" descr="A drawing of a ship&#10;&#10;AI-generated content may be incorrect.">
            <a:extLst>
              <a:ext uri="{FF2B5EF4-FFF2-40B4-BE49-F238E27FC236}">
                <a16:creationId xmlns:a16="http://schemas.microsoft.com/office/drawing/2014/main" id="{72E4690D-E1A1-6400-A6DB-5218E6F31D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75" r="-4" b="-4"/>
          <a:stretch>
            <a:fillRect/>
          </a:stretch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4FF6F-F641-774D-5939-6B3D0ADB7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6375" y="379921"/>
            <a:ext cx="6313503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>
                <a:latin typeface="Perpetua"/>
              </a:rPr>
              <a:t>Social Reproduction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1600" dirty="0">
                <a:latin typeface="Perpetua"/>
              </a:rPr>
              <a:t>'Rosa Ordered to be Flogged'</a:t>
            </a:r>
          </a:p>
          <a:p>
            <a:r>
              <a:rPr lang="en-US" sz="1600" dirty="0">
                <a:latin typeface="Perpetua"/>
              </a:rPr>
              <a:t>Wood engraving by Slader after Harvey, and published by S.M. Slader. 1825. "The Miseries of Slavery". Royal Museums Greenwich.</a:t>
            </a:r>
            <a:r>
              <a:rPr lang="en-US" sz="2400" dirty="0">
                <a:latin typeface="Perpetua"/>
              </a:rPr>
              <a:t> </a:t>
            </a:r>
          </a:p>
          <a:p>
            <a:endParaRPr lang="en-US" dirty="0"/>
          </a:p>
        </p:txBody>
      </p:sp>
      <p:pic>
        <p:nvPicPr>
          <p:cNvPr id="4" name="Content Placeholder 3" descr="A black and white drawing of people in a jungle&#10;&#10;AI-generated content may be incorrect.">
            <a:extLst>
              <a:ext uri="{FF2B5EF4-FFF2-40B4-BE49-F238E27FC236}">
                <a16:creationId xmlns:a16="http://schemas.microsoft.com/office/drawing/2014/main" id="{8EBA2DC3-8536-9614-E0F4-3065A58E34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476" y="-1795"/>
            <a:ext cx="5257575" cy="68446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1342E6-6553-365A-A46D-D72C8B5D69FF}"/>
              </a:ext>
            </a:extLst>
          </p:cNvPr>
          <p:cNvSpPr txBox="1"/>
          <p:nvPr/>
        </p:nvSpPr>
        <p:spPr>
          <a:xfrm>
            <a:off x="5642290" y="2024244"/>
            <a:ext cx="6363572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latin typeface="Baskerville Old Face"/>
              </a:rPr>
              <a:t>"The reproduction of human beings is, in terms of economics, production of </a:t>
            </a:r>
            <a:r>
              <a:rPr lang="en-US" sz="3200" err="1">
                <a:latin typeface="Baskerville Old Face"/>
              </a:rPr>
              <a:t>labour</a:t>
            </a:r>
            <a:r>
              <a:rPr lang="en-US" sz="3200" dirty="0">
                <a:latin typeface="Baskerville Old Face"/>
              </a:rPr>
              <a:t>-power in all it's forms". - Claude </a:t>
            </a:r>
            <a:r>
              <a:rPr lang="en-US" sz="3200" err="1">
                <a:latin typeface="Baskerville Old Face"/>
              </a:rPr>
              <a:t>Meillassoux</a:t>
            </a:r>
            <a:r>
              <a:rPr lang="en-US" sz="3200" dirty="0">
                <a:latin typeface="Baskerville Old Face"/>
              </a:rPr>
              <a:t>, </a:t>
            </a:r>
            <a:r>
              <a:rPr lang="en-US" sz="3200" i="1" dirty="0">
                <a:latin typeface="Baskerville Old Face"/>
              </a:rPr>
              <a:t>Maidens, Meal and Money</a:t>
            </a:r>
          </a:p>
        </p:txBody>
      </p:sp>
    </p:spTree>
    <p:extLst>
      <p:ext uri="{BB962C8B-B14F-4D97-AF65-F5344CB8AC3E}">
        <p14:creationId xmlns:p14="http://schemas.microsoft.com/office/powerpoint/2010/main" val="2621048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AC9FE-F4E7-B4D9-FC77-B80F01D60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askerville Old Face"/>
              </a:rPr>
              <a:t>Fistula Treatments:</a:t>
            </a:r>
            <a:br>
              <a:rPr lang="en-US" dirty="0">
                <a:latin typeface="Baskerville Old Face"/>
              </a:rPr>
            </a:br>
            <a:r>
              <a:rPr lang="en-US" dirty="0">
                <a:latin typeface="Baskerville Old Face"/>
              </a:rPr>
              <a:t>A Short History </a:t>
            </a:r>
          </a:p>
        </p:txBody>
      </p:sp>
      <p:pic>
        <p:nvPicPr>
          <p:cNvPr id="4" name="Content Placeholder 3" descr="A drawing of a bow and arrow&#10;&#10;AI-generated content may be incorrect.">
            <a:extLst>
              <a:ext uri="{FF2B5EF4-FFF2-40B4-BE49-F238E27FC236}">
                <a16:creationId xmlns:a16="http://schemas.microsoft.com/office/drawing/2014/main" id="{2E4B1986-1907-3033-FB66-F15D6F075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9956" y="2380379"/>
            <a:ext cx="3713718" cy="4114800"/>
          </a:xfrm>
          <a:prstGeom prst="rect">
            <a:avLst/>
          </a:prstGeom>
        </p:spPr>
      </p:pic>
      <p:pic>
        <p:nvPicPr>
          <p:cNvPr id="5" name="Picture 4" descr="A close-up of a painting&#10;&#10;AI-generated content may be incorrect.">
            <a:extLst>
              <a:ext uri="{FF2B5EF4-FFF2-40B4-BE49-F238E27FC236}">
                <a16:creationId xmlns:a16="http://schemas.microsoft.com/office/drawing/2014/main" id="{7743C086-BFE2-9F40-FAB7-88BB0D52D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6310" y="-2774"/>
            <a:ext cx="4432546" cy="68487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25D904-5521-1B5C-8DF6-1679A891280E}"/>
              </a:ext>
            </a:extLst>
          </p:cNvPr>
          <p:cNvSpPr txBox="1"/>
          <p:nvPr/>
        </p:nvSpPr>
        <p:spPr>
          <a:xfrm>
            <a:off x="4526630" y="1688034"/>
            <a:ext cx="2865352" cy="57554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latin typeface="Baskerville Old Face"/>
              </a:rPr>
              <a:t>Full page illustration of use of surgical instruments in operation for fistula-in-</a:t>
            </a:r>
            <a:r>
              <a:rPr lang="en-US" sz="2400" b="1" err="1">
                <a:latin typeface="Baskerville Old Face"/>
              </a:rPr>
              <a:t>ano</a:t>
            </a:r>
            <a:r>
              <a:rPr lang="en-US" sz="2400" b="1" dirty="0">
                <a:latin typeface="Baskerville Old Face"/>
              </a:rPr>
              <a:t> (folio 43v)</a:t>
            </a:r>
          </a:p>
          <a:p>
            <a:endParaRPr lang="en-US" sz="2400" b="1" dirty="0">
              <a:latin typeface="Baskerville Old Face"/>
            </a:endParaRPr>
          </a:p>
          <a:p>
            <a:r>
              <a:rPr lang="en-US" sz="2400" b="1" dirty="0">
                <a:latin typeface="Baskerville Old Face"/>
              </a:rPr>
              <a:t>John of </a:t>
            </a:r>
            <a:r>
              <a:rPr lang="en-US" sz="2400" b="1" err="1">
                <a:latin typeface="Baskerville Old Face"/>
              </a:rPr>
              <a:t>Arderne</a:t>
            </a:r>
            <a:r>
              <a:rPr lang="en-US" sz="2400" b="1" dirty="0">
                <a:latin typeface="Baskerville Old Face"/>
              </a:rPr>
              <a:t>, "Treatises of fistula in </a:t>
            </a:r>
            <a:r>
              <a:rPr lang="en-US" sz="2400" b="1" err="1">
                <a:latin typeface="Baskerville Old Face"/>
              </a:rPr>
              <a:t>ano</a:t>
            </a:r>
            <a:r>
              <a:rPr lang="en-US" sz="2400" b="1" dirty="0">
                <a:latin typeface="Baskerville Old Face"/>
              </a:rPr>
              <a:t>, </a:t>
            </a:r>
            <a:r>
              <a:rPr lang="en-US" sz="2400" b="1" err="1">
                <a:latin typeface="Baskerville Old Face"/>
              </a:rPr>
              <a:t>haemorrhoids</a:t>
            </a:r>
            <a:r>
              <a:rPr lang="en-US" sz="2400" b="1" dirty="0">
                <a:latin typeface="Baskerville Old Face"/>
              </a:rPr>
              <a:t>, and </a:t>
            </a:r>
            <a:r>
              <a:rPr lang="en-US" sz="2400" b="1">
                <a:latin typeface="Baskerville Old Face"/>
              </a:rPr>
              <a:t>clysters". </a:t>
            </a:r>
            <a:endParaRPr lang="en-US" sz="2400" dirty="0">
              <a:latin typeface="Aptos" panose="020B0004020202020204"/>
            </a:endParaRPr>
          </a:p>
          <a:p>
            <a:endParaRPr lang="en-US" sz="1600" b="1" dirty="0">
              <a:latin typeface="Baskerville Old Face"/>
            </a:endParaRPr>
          </a:p>
          <a:p>
            <a:r>
              <a:rPr lang="en-US" sz="1600" b="1" dirty="0">
                <a:latin typeface="Baskerville Old Face"/>
              </a:rPr>
              <a:t>GLASGOW UNIVERSITY LIBRARY</a:t>
            </a:r>
            <a:br>
              <a:rPr lang="en-US" sz="1600" b="1" dirty="0">
                <a:latin typeface="Baskerville Old Face"/>
              </a:rPr>
            </a:br>
            <a:r>
              <a:rPr lang="en-US" sz="1600" b="1" dirty="0">
                <a:latin typeface="Baskerville Old Face"/>
              </a:rPr>
              <a:t>SPECIAL COLLECTIONS DEPARTMENT</a:t>
            </a:r>
            <a:endParaRPr lang="en-US" sz="1600">
              <a:latin typeface="Aptos" panose="020B0004020202020204"/>
            </a:endParaRPr>
          </a:p>
          <a:p>
            <a:endParaRPr lang="en-US" sz="2400" b="1" dirty="0">
              <a:latin typeface="Baskerville Old Face"/>
            </a:endParaRPr>
          </a:p>
          <a:p>
            <a:endParaRPr lang="en-US" sz="2400" b="1" dirty="0">
              <a:latin typeface="Baskerville Old Face"/>
            </a:endParaRPr>
          </a:p>
        </p:txBody>
      </p:sp>
    </p:spTree>
    <p:extLst>
      <p:ext uri="{BB962C8B-B14F-4D97-AF65-F5344CB8AC3E}">
        <p14:creationId xmlns:p14="http://schemas.microsoft.com/office/powerpoint/2010/main" val="431143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55877-96BF-94ED-7EC0-FEDB3BD7C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anchor="b">
            <a:normAutofit/>
          </a:bodyPr>
          <a:lstStyle/>
          <a:p>
            <a:r>
              <a:rPr lang="en-US" sz="4000" dirty="0"/>
              <a:t>James Marion Sims (1813-1883)</a:t>
            </a:r>
          </a:p>
        </p:txBody>
      </p:sp>
      <p:pic>
        <p:nvPicPr>
          <p:cNvPr id="4" name="Content Placeholder 3" descr="A person in a suit with a medal&#10;&#10;AI-generated content may be incorrect.">
            <a:extLst>
              <a:ext uri="{FF2B5EF4-FFF2-40B4-BE49-F238E27FC236}">
                <a16:creationId xmlns:a16="http://schemas.microsoft.com/office/drawing/2014/main" id="{930CE6C9-4651-C5B7-7403-E8222E94F6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99" r="5008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73F48B9-8169-4CFB-4FB1-399801104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2614612"/>
            <a:ext cx="5291663" cy="3752849"/>
          </a:xfrm>
        </p:spPr>
        <p:txBody>
          <a:bodyPr>
            <a:norm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060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person in a superhero garment&#10;&#10;AI-generated content may be incorrect.">
            <a:extLst>
              <a:ext uri="{FF2B5EF4-FFF2-40B4-BE49-F238E27FC236}">
                <a16:creationId xmlns:a16="http://schemas.microsoft.com/office/drawing/2014/main" id="{C7D32514-C6D3-5190-735D-CDFBC06AA6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39183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1E8A19-03A0-4C3E-6922-33A017B12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Baskerville Old Face"/>
              </a:rPr>
              <a:t>Biological Racism &amp; The Racial Supermen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5296EC6-53DD-1E40-0C01-7852E2F06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551219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building with columns and a porch&#10;&#10;AI-generated content may be incorrect.">
            <a:extLst>
              <a:ext uri="{FF2B5EF4-FFF2-40B4-BE49-F238E27FC236}">
                <a16:creationId xmlns:a16="http://schemas.microsoft.com/office/drawing/2014/main" id="{33F820BA-C034-0C9A-2DBD-6FE109CAC5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993" r="1" b="3065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097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men standing next to a statue&#10;&#10;AI-generated content may be incorrect.">
            <a:extLst>
              <a:ext uri="{FF2B5EF4-FFF2-40B4-BE49-F238E27FC236}">
                <a16:creationId xmlns:a16="http://schemas.microsoft.com/office/drawing/2014/main" id="{A63889BD-DA25-30E1-C230-8CAB911C3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34" y="1834718"/>
            <a:ext cx="6990559" cy="4993690"/>
          </a:xfrm>
          <a:prstGeom prst="rect">
            <a:avLst/>
          </a:prstGeom>
        </p:spPr>
      </p:pic>
      <p:pic>
        <p:nvPicPr>
          <p:cNvPr id="3" name="Picture 2" descr="A close up of a sign&#10;&#10;AI-generated content may be incorrect.">
            <a:extLst>
              <a:ext uri="{FF2B5EF4-FFF2-40B4-BE49-F238E27FC236}">
                <a16:creationId xmlns:a16="http://schemas.microsoft.com/office/drawing/2014/main" id="{B2909D06-D6F0-A062-1740-962666603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553" y="1073"/>
            <a:ext cx="8204447" cy="198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44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 The Mothers  of Modern Gynecology </vt:lpstr>
      <vt:lpstr>Key Concepts:    </vt:lpstr>
      <vt:lpstr>The End of the Transatlantic Slave Trade  </vt:lpstr>
      <vt:lpstr>        Social Reproduction         'Rosa Ordered to be Flogged' Wood engraving by Slader after Harvey, and published by S.M. Slader. 1825. "The Miseries of Slavery". Royal Museums Greenwich.  </vt:lpstr>
      <vt:lpstr>Fistula Treatments: A Short History </vt:lpstr>
      <vt:lpstr>James Marion Sims (1813-1883)</vt:lpstr>
      <vt:lpstr>Biological Racism &amp; The Racial Supermen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194</cp:revision>
  <dcterms:created xsi:type="dcterms:W3CDTF">2025-09-24T20:36:35Z</dcterms:created>
  <dcterms:modified xsi:type="dcterms:W3CDTF">2026-10-18T01:13:08Z</dcterms:modified>
</cp:coreProperties>
</file>