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y="5143500" cx="9144000"/>
  <p:notesSz cx="6858000" cy="9144000"/>
  <p:embeddedFontLst>
    <p:embeddedFont>
      <p:font typeface="Average"/>
      <p:regular r:id="rId26"/>
    </p:embeddedFont>
    <p:embeddedFont>
      <p:font typeface="Oswald"/>
      <p:regular r:id="rId27"/>
      <p:bold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F6CDBE5-C727-464E-BC12-414233CDAAD8}">
  <a:tblStyle styleId="{9F6CDBE5-C727-464E-BC12-414233CDAAD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Average-regular.fntdata"/><Relationship Id="rId25" Type="http://schemas.openxmlformats.org/officeDocument/2006/relationships/slide" Target="slides/slide19.xml"/><Relationship Id="rId28" Type="http://schemas.openxmlformats.org/officeDocument/2006/relationships/font" Target="fonts/Oswald-bold.fntdata"/><Relationship Id="rId27" Type="http://schemas.openxmlformats.org/officeDocument/2006/relationships/font" Target="fonts/Oswald-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fa231307d1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fa231307d1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fa9b125afe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fa9b125afe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f9bb24fd54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f9bb24fd54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fa231307d1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3fa231307d1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fa231307d1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3fa231307d1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f9bb24fd54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f9bb24fd54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fa231307d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fa231307d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fa9b125af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3fa9b125af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fa9b125af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fa9b125af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fa9b125afe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fa9b125af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fa9b125afe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fa9b125afe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fa231307d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3fa231307d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fa231307d1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fa231307d1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f9bb24fd54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f9bb24fd54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f9bb24fd54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f9bb24fd54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McGreevy begins not in the distant past but at a rupture that, he argues, was the most disruptive event in modern Catholic history until the Second Vatican Council: the French Revolution and the Napoleonic wars that followed.</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Until then, Catholicism had been deeply entangled with the old regime of throne and altar across much of Europe and its empires. Modernity—Enlightenment ideals of reason, individual rights, popular sovereignty, secular states, and national citizenship—arrived not as a gentle conversation but as a cataclysm. McGreevy frames the ensuing two centuries as a contest between two enduring Catholic visions of how to respond:</a:t>
            </a:r>
            <a:endParaRPr>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
                <a:solidFill>
                  <a:schemeClr val="dk1"/>
                </a:solidFill>
              </a:rPr>
              <a:t>Reform Catholicism</a:t>
            </a:r>
            <a:r>
              <a:rPr lang="en">
                <a:solidFill>
                  <a:schemeClr val="dk1"/>
                </a:solidFill>
              </a:rPr>
              <a:t> (a broad term encompassing Enlightenment Catholicism, Gallicanism, Jansenist currents, Richerism, and conciliarist traditions): more open to reason, science, local episcopal or even lay authority, simplified piety, and, in some cases, republican or constitutional politics.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Ultramontanism</a:t>
            </a:r>
            <a:r>
              <a:rPr lang="en">
                <a:solidFill>
                  <a:schemeClr val="dk1"/>
                </a:solidFill>
              </a:rPr>
              <a:t> (“over the mountains” to Rome): centered on papal authority, hierarchical discipline, rich popular devotions, miracles, religious orders, and a global, transnational identity that resisted subordination to the nation-state.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These are not airtight camps; individuals and movements crossed lines. But the tension between them drives the story of Chapters 1–3 and, in McGreevy’s larger argument, of modern Catholicism itself. The Church would both resist and adapt to modernity, surviving trauma by reinventing itself as a more centralized, devotional, missionary, and institutionally dense global body.</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fa9b125afe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fa9b125afe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fa9b125afe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fa9b125afe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fa9b125afe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fa9b125afe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141250"/>
            <a:ext cx="7852200" cy="8610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62271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081400"/>
            <a:ext cx="4045200" cy="171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Catholicism Confronts Modernity</a:t>
            </a:r>
            <a:endParaRPr/>
          </a:p>
        </p:txBody>
      </p:sp>
      <p:sp>
        <p:nvSpPr>
          <p:cNvPr id="60" name="Google Shape;60;p13"/>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Dr. Kathleen Cavender-McCoy</a:t>
            </a:r>
            <a:endParaRPr/>
          </a:p>
        </p:txBody>
      </p:sp>
      <p:sp>
        <p:nvSpPr>
          <p:cNvPr id="61" name="Google Shape;61;p13"/>
          <p:cNvSpPr txBox="1"/>
          <p:nvPr/>
        </p:nvSpPr>
        <p:spPr>
          <a:xfrm>
            <a:off x="6527900" y="3325550"/>
            <a:ext cx="476400" cy="56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McGreevy Book</a:t>
            </a:r>
            <a:endParaRPr/>
          </a:p>
        </p:txBody>
      </p:sp>
      <p:sp>
        <p:nvSpPr>
          <p:cNvPr id="67" name="Google Shape;67;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descr="Catholicism: A Global History from the French Revolution to Pope Francis: McGreevy, John T.: 9781324003885: Amazon.com: Books" id="68" name="Google Shape;68;p14"/>
          <p:cNvPicPr preferRelativeResize="0"/>
          <p:nvPr/>
        </p:nvPicPr>
        <p:blipFill>
          <a:blip r:embed="rId3">
            <a:alphaModFix/>
          </a:blip>
          <a:stretch>
            <a:fillRect/>
          </a:stretch>
        </p:blipFill>
        <p:spPr>
          <a:xfrm>
            <a:off x="5663525" y="327688"/>
            <a:ext cx="2908975" cy="44881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Topics for Today’s Lecture</a:t>
            </a:r>
            <a:endParaRPr/>
          </a:p>
        </p:txBody>
      </p:sp>
      <p:sp>
        <p:nvSpPr>
          <p:cNvPr id="74" name="Google Shape;74;p15"/>
          <p:cNvSpPr txBox="1"/>
          <p:nvPr>
            <p:ph idx="1" type="body"/>
          </p:nvPr>
        </p:nvSpPr>
        <p:spPr>
          <a:xfrm>
            <a:off x="311700" y="1152475"/>
            <a:ext cx="43770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What is the Church?</a:t>
            </a:r>
            <a:endParaRPr/>
          </a:p>
          <a:p>
            <a:pPr indent="0" lvl="0" marL="0" rtl="0" algn="l">
              <a:spcBef>
                <a:spcPts val="1200"/>
              </a:spcBef>
              <a:spcAft>
                <a:spcPts val="0"/>
              </a:spcAft>
              <a:buNone/>
            </a:pPr>
            <a:r>
              <a:rPr lang="en"/>
              <a:t>How do we understand the Syllabus of Errors?</a:t>
            </a:r>
            <a:endParaRPr/>
          </a:p>
          <a:p>
            <a:pPr indent="0" lvl="0" marL="0" rtl="0" algn="l">
              <a:spcBef>
                <a:spcPts val="1200"/>
              </a:spcBef>
              <a:spcAft>
                <a:spcPts val="1200"/>
              </a:spcAft>
              <a:buNone/>
            </a:pPr>
            <a:r>
              <a:rPr lang="en"/>
              <a:t>How did Ultramontanism and Reform Catholicism shape the Church’s response to the French Revolution?</a:t>
            </a:r>
            <a:endParaRPr/>
          </a:p>
        </p:txBody>
      </p:sp>
      <p:pic>
        <p:nvPicPr>
          <p:cNvPr descr="Experience the Grandeur of Notre Dame's Nave" id="75" name="Google Shape;75;p15"/>
          <p:cNvPicPr preferRelativeResize="0"/>
          <p:nvPr/>
        </p:nvPicPr>
        <p:blipFill>
          <a:blip r:embed="rId3">
            <a:alphaModFix/>
          </a:blip>
          <a:stretch>
            <a:fillRect/>
          </a:stretch>
        </p:blipFill>
        <p:spPr>
          <a:xfrm>
            <a:off x="4688700" y="791875"/>
            <a:ext cx="4224399" cy="28162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the Church?</a:t>
            </a:r>
            <a:endParaRPr/>
          </a:p>
        </p:txBody>
      </p:sp>
      <p:sp>
        <p:nvSpPr>
          <p:cNvPr id="81" name="Google Shape;81;p16"/>
          <p:cNvSpPr txBox="1"/>
          <p:nvPr>
            <p:ph idx="1" type="body"/>
          </p:nvPr>
        </p:nvSpPr>
        <p:spPr>
          <a:xfrm>
            <a:off x="311700" y="1152475"/>
            <a:ext cx="4533000" cy="3416400"/>
          </a:xfrm>
          <a:prstGeom prst="rect">
            <a:avLst/>
          </a:prstGeom>
        </p:spPr>
        <p:txBody>
          <a:bodyPr anchorCtr="0" anchor="t" bIns="91425" lIns="91425" spcFirstLastPara="1" rIns="91425" wrap="square" tIns="91425">
            <a:normAutofit fontScale="70000" lnSpcReduction="10000"/>
          </a:bodyPr>
          <a:lstStyle/>
          <a:p>
            <a:pPr indent="0" lvl="0" marL="0" rtl="0" algn="l">
              <a:spcBef>
                <a:spcPts val="0"/>
              </a:spcBef>
              <a:spcAft>
                <a:spcPts val="0"/>
              </a:spcAft>
              <a:buNone/>
            </a:pPr>
            <a:r>
              <a:rPr b="1" lang="en"/>
              <a:t>Mystical Body of Christ</a:t>
            </a:r>
            <a:r>
              <a:rPr lang="en"/>
              <a:t>- the Church is the Body of Christ. Christ is the Head; the baptized are the members; the Holy Spirit is the soul that animates and unifies it. It is perfect and infallible. Jesus promises “the gates of Hell will not prevail against it.”</a:t>
            </a:r>
            <a:endParaRPr/>
          </a:p>
          <a:p>
            <a:pPr indent="0" lvl="0" marL="0" rtl="0" algn="l">
              <a:spcBef>
                <a:spcPts val="1200"/>
              </a:spcBef>
              <a:spcAft>
                <a:spcPts val="0"/>
              </a:spcAft>
              <a:buNone/>
            </a:pPr>
            <a:r>
              <a:rPr b="1" lang="en"/>
              <a:t>Visible, Historical Institution</a:t>
            </a:r>
            <a:endParaRPr b="1"/>
          </a:p>
          <a:p>
            <a:pPr indent="0" lvl="0" marL="0" rtl="0" algn="l">
              <a:spcBef>
                <a:spcPts val="1200"/>
              </a:spcBef>
              <a:spcAft>
                <a:spcPts val="0"/>
              </a:spcAft>
              <a:buNone/>
            </a:pPr>
            <a:r>
              <a:rPr lang="en"/>
              <a:t>At the same time, the Church is a visible, hierarchical society in history—organized with the successors of the apostles (bishops in communion with the Bishop of Rome), priests, deacons, and the laity. It has juridical structures, laws (canon law), temporal goods, administrative offices, and cultural expressions that change over time.</a:t>
            </a:r>
            <a:endParaRPr/>
          </a:p>
          <a:p>
            <a:pPr indent="0" lvl="0" marL="0" rtl="0" algn="l">
              <a:spcBef>
                <a:spcPts val="1200"/>
              </a:spcBef>
              <a:spcAft>
                <a:spcPts val="1200"/>
              </a:spcAft>
              <a:buNone/>
            </a:pPr>
            <a:r>
              <a:rPr lang="en" sz="1600">
                <a:solidFill>
                  <a:schemeClr val="lt2"/>
                </a:solidFill>
              </a:rPr>
              <a:t>This institutional dimension is fallible and imperfect </a:t>
            </a:r>
            <a:endParaRPr sz="2300">
              <a:solidFill>
                <a:schemeClr val="lt2"/>
              </a:solidFill>
            </a:endParaRPr>
          </a:p>
        </p:txBody>
      </p:sp>
      <p:pic>
        <p:nvPicPr>
          <p:cNvPr descr="Christian mysticism - Wikipedia" id="82" name="Google Shape;82;p16"/>
          <p:cNvPicPr preferRelativeResize="0"/>
          <p:nvPr/>
        </p:nvPicPr>
        <p:blipFill>
          <a:blip r:embed="rId3">
            <a:alphaModFix/>
          </a:blip>
          <a:stretch>
            <a:fillRect/>
          </a:stretch>
        </p:blipFill>
        <p:spPr>
          <a:xfrm>
            <a:off x="5222300" y="1017725"/>
            <a:ext cx="3143250" cy="25050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1200"/>
              </a:spcAft>
              <a:buNone/>
            </a:pPr>
            <a:r>
              <a:rPr b="1" lang="en" sz="1800"/>
              <a:t>Mystical Body of Christ</a:t>
            </a:r>
            <a:endParaRPr/>
          </a:p>
        </p:txBody>
      </p:sp>
      <p:sp>
        <p:nvSpPr>
          <p:cNvPr id="88" name="Google Shape;88;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400">
                <a:solidFill>
                  <a:schemeClr val="lt2"/>
                </a:solidFill>
              </a:rPr>
              <a:t>T</a:t>
            </a:r>
            <a:r>
              <a:rPr b="1" lang="en" sz="1400">
                <a:solidFill>
                  <a:schemeClr val="lt2"/>
                </a:solidFill>
              </a:rPr>
              <a:t>he Church is the Body of Christ. Christ is the Head; the baptized are the members; the Holy Spirit is the soul that animates and unifies it.</a:t>
            </a:r>
            <a:endParaRPr b="1" sz="1400">
              <a:solidFill>
                <a:schemeClr val="lt2"/>
              </a:solidFill>
            </a:endParaRPr>
          </a:p>
          <a:p>
            <a:pPr indent="0" lvl="0" marL="0" rtl="0" algn="l">
              <a:spcBef>
                <a:spcPts val="1200"/>
              </a:spcBef>
              <a:spcAft>
                <a:spcPts val="0"/>
              </a:spcAft>
              <a:buNone/>
            </a:pPr>
            <a:r>
              <a:rPr lang="en" sz="1400">
                <a:solidFill>
                  <a:schemeClr val="lt2"/>
                </a:solidFill>
              </a:rPr>
              <a:t>In this sense the Church is:</a:t>
            </a:r>
            <a:endParaRPr sz="1400">
              <a:solidFill>
                <a:schemeClr val="lt2"/>
              </a:solidFill>
            </a:endParaRPr>
          </a:p>
          <a:p>
            <a:pPr indent="-317500" lvl="0" marL="457200" rtl="0" algn="l">
              <a:spcBef>
                <a:spcPts val="1200"/>
              </a:spcBef>
              <a:spcAft>
                <a:spcPts val="0"/>
              </a:spcAft>
              <a:buClr>
                <a:schemeClr val="lt2"/>
              </a:buClr>
              <a:buSzPts val="1400"/>
              <a:buFont typeface="Arial"/>
              <a:buChar char="●"/>
            </a:pPr>
            <a:r>
              <a:rPr b="1" lang="en" sz="1400">
                <a:solidFill>
                  <a:schemeClr val="lt2"/>
                </a:solidFill>
              </a:rPr>
              <a:t>Perfect and holy</a:t>
            </a:r>
            <a:r>
              <a:rPr lang="en" sz="1400">
                <a:solidFill>
                  <a:schemeClr val="lt2"/>
                </a:solidFill>
              </a:rPr>
              <a:t> by virtue of its divine origin, its Head (Christ), its soul (the Holy Spirit), its doctrine (revealed truth), its sacraments (channels of grace), and its ultimate end (communion with God).</a:t>
            </a:r>
            <a:endParaRPr sz="1400">
              <a:solidFill>
                <a:schemeClr val="lt2"/>
              </a:solidFill>
            </a:endParaRPr>
          </a:p>
          <a:p>
            <a:pPr indent="-317500" lvl="0" marL="457200" rtl="0" algn="l">
              <a:spcBef>
                <a:spcPts val="0"/>
              </a:spcBef>
              <a:spcAft>
                <a:spcPts val="0"/>
              </a:spcAft>
              <a:buClr>
                <a:schemeClr val="lt2"/>
              </a:buClr>
              <a:buSzPts val="1400"/>
              <a:buFont typeface="Average"/>
              <a:buChar char="●"/>
            </a:pPr>
            <a:r>
              <a:rPr lang="en" sz="1400">
                <a:solidFill>
                  <a:schemeClr val="lt2"/>
                </a:solidFill>
              </a:rPr>
              <a:t>Indefectible: it will never fail in its essential mission or lose the deposit of faith.</a:t>
            </a:r>
            <a:endParaRPr sz="1400">
              <a:solidFill>
                <a:schemeClr val="lt2"/>
              </a:solidFill>
            </a:endParaRPr>
          </a:p>
          <a:p>
            <a:pPr indent="-317500" lvl="0" marL="457200" rtl="0" algn="l">
              <a:spcBef>
                <a:spcPts val="0"/>
              </a:spcBef>
              <a:spcAft>
                <a:spcPts val="0"/>
              </a:spcAft>
              <a:buClr>
                <a:schemeClr val="lt2"/>
              </a:buClr>
              <a:buSzPts val="1400"/>
              <a:buFont typeface="Average"/>
              <a:buChar char="●"/>
            </a:pPr>
            <a:r>
              <a:rPr lang="en" sz="1400">
                <a:solidFill>
                  <a:schemeClr val="lt2"/>
                </a:solidFill>
              </a:rPr>
              <a:t>Infallible in its definitive teaching on faith and morals (when the pope speaks </a:t>
            </a:r>
            <a:r>
              <a:rPr i="1" lang="en" sz="1400">
                <a:solidFill>
                  <a:schemeClr val="lt2"/>
                </a:solidFill>
              </a:rPr>
              <a:t>ex cathedra</a:t>
            </a:r>
            <a:r>
              <a:rPr lang="en" sz="1400">
                <a:solidFill>
                  <a:schemeClr val="lt2"/>
                </a:solidFill>
              </a:rPr>
              <a:t>, or the college of bishops teaches in union with him, or the ordinary universal magisterium proposes something as divinely revealed). This infallibility protects the Church from formally teaching error in matters necessary for salvation.</a:t>
            </a:r>
            <a:endParaRPr sz="1400">
              <a:solidFill>
                <a:schemeClr val="lt2"/>
              </a:solidFill>
            </a:endParaRPr>
          </a:p>
          <a:p>
            <a:pPr indent="-317500" lvl="0" marL="457200" rtl="0" algn="l">
              <a:spcBef>
                <a:spcPts val="0"/>
              </a:spcBef>
              <a:spcAft>
                <a:spcPts val="0"/>
              </a:spcAft>
              <a:buClr>
                <a:schemeClr val="lt2"/>
              </a:buClr>
              <a:buSzPts val="1400"/>
              <a:buFont typeface="Average"/>
              <a:buChar char="●"/>
            </a:pPr>
            <a:r>
              <a:rPr lang="en" sz="1400">
                <a:solidFill>
                  <a:schemeClr val="lt2"/>
                </a:solidFill>
              </a:rPr>
              <a:t>One, holy, catholic, and apostolic (the four marks of the Church recited in the Creed).</a:t>
            </a:r>
            <a:endParaRPr sz="1400">
              <a:solidFill>
                <a:schemeClr val="lt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1200"/>
              </a:spcAft>
              <a:buNone/>
            </a:pPr>
            <a:r>
              <a:rPr b="1" lang="en" sz="1800">
                <a:solidFill>
                  <a:schemeClr val="accent3"/>
                </a:solidFill>
                <a:latin typeface="Average"/>
                <a:ea typeface="Average"/>
                <a:cs typeface="Average"/>
                <a:sym typeface="Average"/>
              </a:rPr>
              <a:t>Visible, Historical Institution</a:t>
            </a:r>
            <a:endParaRPr/>
          </a:p>
        </p:txBody>
      </p:sp>
      <p:sp>
        <p:nvSpPr>
          <p:cNvPr id="94" name="Google Shape;94;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b="1" lang="en" sz="1200">
                <a:solidFill>
                  <a:schemeClr val="lt2"/>
                </a:solidFill>
              </a:rPr>
              <a:t>At the same time, the Church is a visible, hierarchical society in history—organized with the successors of the apostles (bishops in communion with the Bishop of Rome), priests, deacons, and the laity. It has juridical structures, laws (canon law), temporal goods, administrative offices, and cultural expressions that change over time.</a:t>
            </a:r>
            <a:endParaRPr b="1" sz="1200">
              <a:solidFill>
                <a:schemeClr val="lt2"/>
              </a:solidFill>
            </a:endParaRPr>
          </a:p>
          <a:p>
            <a:pPr indent="0" lvl="0" marL="0" rtl="0" algn="l">
              <a:spcBef>
                <a:spcPts val="1200"/>
              </a:spcBef>
              <a:spcAft>
                <a:spcPts val="0"/>
              </a:spcAft>
              <a:buNone/>
            </a:pPr>
            <a:r>
              <a:rPr lang="en" sz="1200">
                <a:solidFill>
                  <a:schemeClr val="lt2"/>
                </a:solidFill>
              </a:rPr>
              <a:t>This institutional dimension is </a:t>
            </a:r>
            <a:r>
              <a:rPr b="1" lang="en" sz="1200">
                <a:solidFill>
                  <a:schemeClr val="lt2"/>
                </a:solidFill>
              </a:rPr>
              <a:t>fallible and imperfect</a:t>
            </a:r>
            <a:r>
              <a:rPr lang="en" sz="1200">
                <a:solidFill>
                  <a:schemeClr val="lt2"/>
                </a:solidFill>
              </a:rPr>
              <a:t> because it is composed of human beings who remain free and capable of sin. Catholic teaching is explicit on this point:</a:t>
            </a:r>
            <a:endParaRPr sz="1200">
              <a:solidFill>
                <a:schemeClr val="lt2"/>
              </a:solidFill>
            </a:endParaRPr>
          </a:p>
          <a:p>
            <a:pPr indent="-304800" lvl="0" marL="457200" rtl="0" algn="l">
              <a:spcBef>
                <a:spcPts val="1200"/>
              </a:spcBef>
              <a:spcAft>
                <a:spcPts val="0"/>
              </a:spcAft>
              <a:buClr>
                <a:schemeClr val="lt2"/>
              </a:buClr>
              <a:buSzPts val="1200"/>
              <a:buFont typeface="Average"/>
              <a:buChar char="●"/>
            </a:pPr>
            <a:r>
              <a:rPr lang="en" sz="1200">
                <a:solidFill>
                  <a:schemeClr val="lt2"/>
                </a:solidFill>
              </a:rPr>
              <a:t>Individual members—popes, bishops, priests, and laypeople—can and do sin, sometimes gravely. Personal sin does not destroy the holiness of the Church as such, but it wounds the Body and obscures its witness.</a:t>
            </a:r>
            <a:endParaRPr sz="1200">
              <a:solidFill>
                <a:schemeClr val="lt2"/>
              </a:solidFill>
            </a:endParaRPr>
          </a:p>
          <a:p>
            <a:pPr indent="-304800" lvl="0" marL="457200" rtl="0" algn="l">
              <a:spcBef>
                <a:spcPts val="0"/>
              </a:spcBef>
              <a:spcAft>
                <a:spcPts val="0"/>
              </a:spcAft>
              <a:buClr>
                <a:schemeClr val="lt2"/>
              </a:buClr>
              <a:buSzPts val="1200"/>
              <a:buFont typeface="Average"/>
              <a:buChar char="●"/>
            </a:pPr>
            <a:r>
              <a:rPr lang="en" sz="1200">
                <a:solidFill>
                  <a:schemeClr val="lt2"/>
                </a:solidFill>
              </a:rPr>
              <a:t>The Church’s ordinary administration, disciplinary decisions, pastoral strategies, financial management, and prudential judgments are not protected by infallibility. These can be mistaken, imprudent, or even corrupted.</a:t>
            </a:r>
            <a:endParaRPr sz="1200">
              <a:solidFill>
                <a:schemeClr val="lt2"/>
              </a:solidFill>
            </a:endParaRPr>
          </a:p>
          <a:p>
            <a:pPr indent="-304800" lvl="0" marL="457200" rtl="0" algn="l">
              <a:spcBef>
                <a:spcPts val="0"/>
              </a:spcBef>
              <a:spcAft>
                <a:spcPts val="0"/>
              </a:spcAft>
              <a:buClr>
                <a:schemeClr val="lt2"/>
              </a:buClr>
              <a:buSzPts val="1200"/>
              <a:buFont typeface="Average"/>
              <a:buChar char="●"/>
            </a:pPr>
            <a:r>
              <a:rPr lang="en" sz="1200">
                <a:solidFill>
                  <a:schemeClr val="lt2"/>
                </a:solidFill>
              </a:rPr>
              <a:t>Scandals (clerical sexual abuse, financial misconduct, political compromises, failures of leadership) are real and must be acknowledged. They do not prove that the Church as Mystical Body has failed; they prove that its human members have failed.</a:t>
            </a:r>
            <a:endParaRPr sz="1200">
              <a:solidFill>
                <a:schemeClr val="lt2"/>
              </a:solidFill>
            </a:endParaRPr>
          </a:p>
          <a:p>
            <a:pPr indent="-304800" lvl="0" marL="457200" rtl="0" algn="l">
              <a:spcBef>
                <a:spcPts val="0"/>
              </a:spcBef>
              <a:spcAft>
                <a:spcPts val="0"/>
              </a:spcAft>
              <a:buClr>
                <a:schemeClr val="lt2"/>
              </a:buClr>
              <a:buSzPts val="1200"/>
              <a:buFont typeface="Average"/>
              <a:buChar char="●"/>
            </a:pPr>
            <a:r>
              <a:rPr i="1" lang="en" sz="1200">
                <a:solidFill>
                  <a:schemeClr val="lt2"/>
                </a:solidFill>
              </a:rPr>
              <a:t>Lumen Gentium</a:t>
            </a:r>
            <a:r>
              <a:rPr lang="en" sz="1200">
                <a:solidFill>
                  <a:schemeClr val="lt2"/>
                </a:solidFill>
              </a:rPr>
              <a:t> 8 famously teaches that the Church is a complex reality: “The society structured with hierarchical organs and the Mystical Body of Christ… are not to be considered as two realities, nor are the visible assembly and the spiritual community… Rather they form one complex reality which comes together from a human and a divine element.”</a:t>
            </a:r>
            <a:endParaRPr sz="1200">
              <a:solidFill>
                <a:schemeClr val="lt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 </a:t>
            </a:r>
            <a:endParaRPr/>
          </a:p>
        </p:txBody>
      </p:sp>
      <p:graphicFrame>
        <p:nvGraphicFramePr>
          <p:cNvPr id="100" name="Google Shape;100;p19"/>
          <p:cNvGraphicFramePr/>
          <p:nvPr/>
        </p:nvGraphicFramePr>
        <p:xfrm>
          <a:off x="883025" y="728575"/>
          <a:ext cx="3000000" cy="3000000"/>
        </p:xfrm>
        <a:graphic>
          <a:graphicData uri="http://schemas.openxmlformats.org/drawingml/2006/table">
            <a:tbl>
              <a:tblPr>
                <a:noFill/>
                <a:tableStyleId>{9F6CDBE5-C727-464E-BC12-414233CDAAD8}</a:tableStyleId>
              </a:tblPr>
              <a:tblGrid>
                <a:gridCol w="2413000"/>
                <a:gridCol w="2413000"/>
                <a:gridCol w="2413000"/>
              </a:tblGrid>
              <a:tr h="381000">
                <a:tc>
                  <a:txBody>
                    <a:bodyPr/>
                    <a:lstStyle/>
                    <a:p>
                      <a:pPr indent="0" lvl="0" marL="0" rtl="0" algn="ctr">
                        <a:lnSpc>
                          <a:spcPct val="115000"/>
                        </a:lnSpc>
                        <a:spcBef>
                          <a:spcPts val="0"/>
                        </a:spcBef>
                        <a:spcAft>
                          <a:spcPts val="0"/>
                        </a:spcAft>
                        <a:buNone/>
                      </a:pPr>
                      <a:r>
                        <a:rPr b="1" lang="en" sz="1500">
                          <a:solidFill>
                            <a:schemeClr val="lt2"/>
                          </a:solidFill>
                          <a:latin typeface="Oswald"/>
                          <a:ea typeface="Oswald"/>
                          <a:cs typeface="Oswald"/>
                          <a:sym typeface="Oswald"/>
                        </a:rPr>
                        <a:t>Aspect</a:t>
                      </a:r>
                      <a:endParaRPr b="1" sz="1500">
                        <a:solidFill>
                          <a:schemeClr val="lt2"/>
                        </a:solidFill>
                        <a:latin typeface="Oswald"/>
                        <a:ea typeface="Oswald"/>
                        <a:cs typeface="Oswald"/>
                        <a:sym typeface="Oswald"/>
                      </a:endParaRPr>
                    </a:p>
                  </a:txBody>
                  <a:tcPr marT="91425" marB="91425" marR="91425" marL="91425"/>
                </a:tc>
                <a:tc>
                  <a:txBody>
                    <a:bodyPr/>
                    <a:lstStyle/>
                    <a:p>
                      <a:pPr indent="0" lvl="0" marL="0" rtl="0" algn="ctr">
                        <a:lnSpc>
                          <a:spcPct val="115000"/>
                        </a:lnSpc>
                        <a:spcBef>
                          <a:spcPts val="0"/>
                        </a:spcBef>
                        <a:spcAft>
                          <a:spcPts val="0"/>
                        </a:spcAft>
                        <a:buNone/>
                      </a:pPr>
                      <a:r>
                        <a:rPr b="1" lang="en" sz="1500">
                          <a:solidFill>
                            <a:schemeClr val="lt2"/>
                          </a:solidFill>
                          <a:latin typeface="Oswald"/>
                          <a:ea typeface="Oswald"/>
                          <a:cs typeface="Oswald"/>
                          <a:sym typeface="Oswald"/>
                        </a:rPr>
                        <a:t>Mystical Body of Christ</a:t>
                      </a:r>
                      <a:endParaRPr b="1" sz="1500">
                        <a:solidFill>
                          <a:schemeClr val="lt2"/>
                        </a:solidFill>
                        <a:latin typeface="Oswald"/>
                        <a:ea typeface="Oswald"/>
                        <a:cs typeface="Oswald"/>
                        <a:sym typeface="Oswald"/>
                      </a:endParaRPr>
                    </a:p>
                  </a:txBody>
                  <a:tcPr marT="91425" marB="91425" marR="91425" marL="91425"/>
                </a:tc>
                <a:tc>
                  <a:txBody>
                    <a:bodyPr/>
                    <a:lstStyle/>
                    <a:p>
                      <a:pPr indent="0" lvl="0" marL="0" rtl="0" algn="ctr">
                        <a:lnSpc>
                          <a:spcPct val="115000"/>
                        </a:lnSpc>
                        <a:spcBef>
                          <a:spcPts val="0"/>
                        </a:spcBef>
                        <a:spcAft>
                          <a:spcPts val="0"/>
                        </a:spcAft>
                        <a:buNone/>
                      </a:pPr>
                      <a:r>
                        <a:rPr b="1" lang="en" sz="1500">
                          <a:solidFill>
                            <a:schemeClr val="lt2"/>
                          </a:solidFill>
                          <a:latin typeface="Oswald"/>
                          <a:ea typeface="Oswald"/>
                          <a:cs typeface="Oswald"/>
                          <a:sym typeface="Oswald"/>
                        </a:rPr>
                        <a:t>Visible Historical Institution</a:t>
                      </a:r>
                      <a:endParaRPr b="1" sz="1500">
                        <a:solidFill>
                          <a:schemeClr val="lt2"/>
                        </a:solidFill>
                        <a:latin typeface="Oswald"/>
                        <a:ea typeface="Oswald"/>
                        <a:cs typeface="Oswald"/>
                        <a:sym typeface="Oswald"/>
                      </a:endParaRPr>
                    </a:p>
                  </a:txBody>
                  <a:tcPr marT="91425" marB="91425" marR="91425" marL="91425"/>
                </a:tc>
              </a:tr>
              <a:tr h="381000">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Nature</a:t>
                      </a:r>
                      <a:endParaRPr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Divine + human; primarily spiritual</a:t>
                      </a:r>
                      <a:endParaRPr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Human society with divine origin and mission</a:t>
                      </a:r>
                      <a:endParaRPr sz="1500">
                        <a:solidFill>
                          <a:schemeClr val="lt2"/>
                        </a:solidFill>
                        <a:latin typeface="Average"/>
                        <a:ea typeface="Average"/>
                        <a:cs typeface="Average"/>
                        <a:sym typeface="Average"/>
                      </a:endParaRPr>
                    </a:p>
                  </a:txBody>
                  <a:tcPr marT="91425" marB="91425" marR="91425" marL="91425"/>
                </a:tc>
              </a:tr>
              <a:tr h="381000">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Holiness</a:t>
                      </a:r>
                      <a:endParaRPr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Intrinsically holy (by Christ and the Spirit)</a:t>
                      </a:r>
                      <a:endParaRPr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Holy in its essence, but members are sinners</a:t>
                      </a:r>
                      <a:endParaRPr sz="1500">
                        <a:solidFill>
                          <a:schemeClr val="lt2"/>
                        </a:solidFill>
                        <a:latin typeface="Average"/>
                        <a:ea typeface="Average"/>
                        <a:cs typeface="Average"/>
                        <a:sym typeface="Average"/>
                      </a:endParaRPr>
                    </a:p>
                  </a:txBody>
                  <a:tcPr marT="91425" marB="91425" marR="91425" marL="91425"/>
                </a:tc>
              </a:tr>
              <a:tr h="381000">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Teaching authority</a:t>
                      </a:r>
                      <a:endParaRPr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Infallible in definitive matters of faith/morals</a:t>
                      </a:r>
                      <a:endParaRPr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Ordinary teaching and governance are fallible</a:t>
                      </a:r>
                      <a:endParaRPr sz="1500">
                        <a:solidFill>
                          <a:schemeClr val="lt2"/>
                        </a:solidFill>
                        <a:latin typeface="Average"/>
                        <a:ea typeface="Average"/>
                        <a:cs typeface="Average"/>
                        <a:sym typeface="Average"/>
                      </a:endParaRPr>
                    </a:p>
                  </a:txBody>
                  <a:tcPr marT="91425" marB="91425" marR="91425" marL="91425"/>
                </a:tc>
              </a:tr>
              <a:tr h="381000">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Sin and failure</a:t>
                      </a:r>
                      <a:endParaRPr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Cannot be destroyed or formally err in dogma</a:t>
                      </a:r>
                      <a:endParaRPr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Members and structures can sin, err, and fail</a:t>
                      </a:r>
                      <a:endParaRPr sz="1500">
                        <a:solidFill>
                          <a:schemeClr val="lt2"/>
                        </a:solidFill>
                        <a:latin typeface="Average"/>
                        <a:ea typeface="Average"/>
                        <a:cs typeface="Average"/>
                        <a:sym typeface="Average"/>
                      </a:endParaRPr>
                    </a:p>
                  </a:txBody>
                  <a:tcPr marT="91425" marB="91425" marR="91425" marL="91425"/>
                </a:tc>
              </a:tr>
              <a:tr h="381000">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Continuity</a:t>
                      </a:r>
                      <a:endParaRPr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Indefectible until the end of time</a:t>
                      </a:r>
                      <a:endParaRPr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Subject to reform, purification, and historical change</a:t>
                      </a:r>
                      <a:endParaRPr sz="1500">
                        <a:solidFill>
                          <a:schemeClr val="lt2"/>
                        </a:solidFill>
                        <a:latin typeface="Average"/>
                        <a:ea typeface="Average"/>
                        <a:cs typeface="Average"/>
                        <a:sym typeface="Average"/>
                      </a:endParaRPr>
                    </a:p>
                  </a:txBody>
                  <a:tcPr marT="91425" marB="91425" marR="91425" marL="91425"/>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How to think about the Syllabus of Errors</a:t>
            </a:r>
            <a:endParaRPr/>
          </a:p>
        </p:txBody>
      </p:sp>
      <p:sp>
        <p:nvSpPr>
          <p:cNvPr id="106" name="Google Shape;106;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chemeClr val="lt2"/>
              </a:buClr>
              <a:buSzPts val="1400"/>
              <a:buChar char="●"/>
            </a:pPr>
            <a:r>
              <a:rPr lang="en" sz="1400">
                <a:solidFill>
                  <a:schemeClr val="lt2"/>
                </a:solidFill>
              </a:rPr>
              <a:t>Historical contingency → Dogma, Doctrine, and changeable teachings</a:t>
            </a:r>
            <a:endParaRPr sz="1400">
              <a:solidFill>
                <a:schemeClr val="lt2"/>
              </a:solidFill>
            </a:endParaRPr>
          </a:p>
          <a:p>
            <a:pPr indent="-317500" lvl="0" marL="457200" rtl="0" algn="l">
              <a:spcBef>
                <a:spcPts val="0"/>
              </a:spcBef>
              <a:spcAft>
                <a:spcPts val="0"/>
              </a:spcAft>
              <a:buClr>
                <a:schemeClr val="lt2"/>
              </a:buClr>
              <a:buSzPts val="1400"/>
              <a:buChar char="●"/>
            </a:pPr>
            <a:r>
              <a:rPr lang="en" sz="1400">
                <a:solidFill>
                  <a:schemeClr val="lt2"/>
                </a:solidFill>
              </a:rPr>
              <a:t>Doctor of the Church John Henry Newman</a:t>
            </a:r>
            <a:endParaRPr sz="1400">
              <a:solidFill>
                <a:schemeClr val="lt2"/>
              </a:solidFill>
            </a:endParaRPr>
          </a:p>
          <a:p>
            <a:pPr indent="-317500" lvl="0" marL="457200" rtl="0" algn="l">
              <a:spcBef>
                <a:spcPts val="0"/>
              </a:spcBef>
              <a:spcAft>
                <a:spcPts val="0"/>
              </a:spcAft>
              <a:buClr>
                <a:schemeClr val="lt2"/>
              </a:buClr>
              <a:buSzPts val="1400"/>
              <a:buChar char="●"/>
            </a:pPr>
            <a:r>
              <a:rPr lang="en" sz="1400">
                <a:solidFill>
                  <a:schemeClr val="lt2"/>
                </a:solidFill>
              </a:rPr>
              <a:t>Newman defends the Syllabus against Protestant and liberal Protestant attacks (especially Gladstone’s) by carefully limiting its formal authority while upholding the underlying papal teachings it indexes. He treats it as an administrative/pastoral digest rather than a new act of the ordinary or extraordinary Magisterium.</a:t>
            </a:r>
            <a:endParaRPr sz="1400">
              <a:solidFill>
                <a:schemeClr val="lt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Nature of the Document</a:t>
            </a:r>
            <a:endParaRPr/>
          </a:p>
        </p:txBody>
      </p:sp>
      <p:sp>
        <p:nvSpPr>
          <p:cNvPr id="112" name="Google Shape;112;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None/>
            </a:pPr>
            <a:r>
              <a:rPr lang="en" sz="1400">
                <a:solidFill>
                  <a:schemeClr val="lt2"/>
                </a:solidFill>
              </a:rPr>
              <a:t>The Syllabus is </a:t>
            </a:r>
            <a:r>
              <a:rPr i="1" lang="en" sz="1400">
                <a:solidFill>
                  <a:schemeClr val="lt2"/>
                </a:solidFill>
              </a:rPr>
              <a:t>not</a:t>
            </a:r>
            <a:r>
              <a:rPr lang="en" sz="1400">
                <a:solidFill>
                  <a:schemeClr val="lt2"/>
                </a:solidFill>
              </a:rPr>
              <a:t> a dogmatic or infallible papal act. It is simply a collection (or “index </a:t>
            </a:r>
            <a:r>
              <a:rPr i="1" lang="en" sz="1400">
                <a:solidFill>
                  <a:schemeClr val="lt2"/>
                </a:solidFill>
              </a:rPr>
              <a:t>raisonné</a:t>
            </a:r>
            <a:r>
              <a:rPr lang="en" sz="1400">
                <a:solidFill>
                  <a:schemeClr val="lt2"/>
                </a:solidFill>
              </a:rPr>
              <a:t>” / table of contents) of 80 erroneous propositions that Pius IX had already condemned in various earlier Allocutions, Encyclicals, and other documents. </a:t>
            </a:r>
            <a:endParaRPr sz="1400">
              <a:solidFill>
                <a:schemeClr val="lt2"/>
              </a:solidFill>
            </a:endParaRPr>
          </a:p>
          <a:p>
            <a:pPr indent="0" lvl="0" marL="0" rtl="0" algn="l">
              <a:spcBef>
                <a:spcPts val="1200"/>
              </a:spcBef>
              <a:spcAft>
                <a:spcPts val="0"/>
              </a:spcAft>
              <a:buNone/>
            </a:pPr>
            <a:r>
              <a:t/>
            </a:r>
            <a:endParaRPr sz="1400">
              <a:solidFill>
                <a:schemeClr val="lt2"/>
              </a:solidFill>
            </a:endParaRPr>
          </a:p>
          <a:p>
            <a:pPr indent="0" lvl="0" marL="0" rtl="0" algn="l">
              <a:spcBef>
                <a:spcPts val="1200"/>
              </a:spcBef>
              <a:spcAft>
                <a:spcPts val="1200"/>
              </a:spcAft>
              <a:buNone/>
            </a:pPr>
            <a:r>
              <a:rPr lang="en" sz="1400">
                <a:solidFill>
                  <a:schemeClr val="lt2"/>
                </a:solidFill>
              </a:rPr>
              <a:t>Newman stresses that it contains “not a word… of the Pope’s own writing” beyond the heading and the references to the original sources. It was compiled anonymously (likely by a theologian or official) and sent to the bishops by Cardinal Antonelli (the Pope’s Secretary of State) at the Pope’s direction, along with the Encyclical </a:t>
            </a:r>
            <a:r>
              <a:rPr i="1" lang="en" sz="1400">
                <a:solidFill>
                  <a:schemeClr val="lt2"/>
                </a:solidFill>
              </a:rPr>
              <a:t>Quanta Cura</a:t>
            </a:r>
            <a:r>
              <a:rPr lang="en" sz="1400">
                <a:solidFill>
                  <a:schemeClr val="lt2"/>
                </a:solidFill>
              </a:rPr>
              <a:t>.</a:t>
            </a:r>
            <a:endParaRPr sz="22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Authority</a:t>
            </a:r>
            <a:r>
              <a:rPr lang="en"/>
              <a:t> and Reception of the Document</a:t>
            </a:r>
            <a:endParaRPr/>
          </a:p>
        </p:txBody>
      </p:sp>
      <p:sp>
        <p:nvSpPr>
          <p:cNvPr id="118" name="Google Shape;118;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None/>
            </a:pPr>
            <a:r>
              <a:rPr lang="en" sz="1200">
                <a:solidFill>
                  <a:schemeClr val="lt2"/>
                </a:solidFill>
              </a:rPr>
              <a:t>Catholics are to receive it with “profound submission” and an act of </a:t>
            </a:r>
            <a:r>
              <a:rPr i="1" lang="en" sz="1200">
                <a:solidFill>
                  <a:schemeClr val="lt2"/>
                </a:solidFill>
              </a:rPr>
              <a:t>obedience</a:t>
            </a:r>
            <a:r>
              <a:rPr lang="en" sz="1200">
                <a:solidFill>
                  <a:schemeClr val="lt2"/>
                </a:solidFill>
              </a:rPr>
              <a:t>, but </a:t>
            </a:r>
            <a:r>
              <a:rPr i="1" lang="en" sz="1200">
                <a:solidFill>
                  <a:schemeClr val="lt2"/>
                </a:solidFill>
              </a:rPr>
              <a:t>not</a:t>
            </a:r>
            <a:r>
              <a:rPr lang="en" sz="1200">
                <a:solidFill>
                  <a:schemeClr val="lt2"/>
                </a:solidFill>
              </a:rPr>
              <a:t> with the assent of faith (</a:t>
            </a:r>
            <a:r>
              <a:rPr i="1" lang="en" sz="1200">
                <a:solidFill>
                  <a:schemeClr val="lt2"/>
                </a:solidFill>
              </a:rPr>
              <a:t>de fide</a:t>
            </a:r>
            <a:r>
              <a:rPr lang="en" sz="1200">
                <a:solidFill>
                  <a:schemeClr val="lt2"/>
                </a:solidFill>
              </a:rPr>
              <a:t>). It has only “indirect extrinsic sanction” from the Pope. It is neither official (not signed or sealed by the Pope in the usual way), personal, nor immediate. </a:t>
            </a:r>
            <a:endParaRPr sz="1200">
              <a:solidFill>
                <a:schemeClr val="lt2"/>
              </a:solidFill>
            </a:endParaRPr>
          </a:p>
          <a:p>
            <a:pPr indent="0" lvl="0" marL="0" rtl="0" algn="l">
              <a:spcBef>
                <a:spcPts val="1200"/>
              </a:spcBef>
              <a:spcAft>
                <a:spcPts val="1200"/>
              </a:spcAft>
              <a:buNone/>
            </a:pPr>
            <a:r>
              <a:rPr lang="en" sz="1200">
                <a:solidFill>
                  <a:schemeClr val="lt2"/>
                </a:solidFill>
              </a:rPr>
              <a:t>Newman insists the Pope cannot delegate his </a:t>
            </a:r>
            <a:r>
              <a:rPr i="1" lang="en" sz="1200">
                <a:solidFill>
                  <a:schemeClr val="lt2"/>
                </a:solidFill>
              </a:rPr>
              <a:t>Magisterium</a:t>
            </a:r>
            <a:r>
              <a:rPr lang="en" sz="1200">
                <a:solidFill>
                  <a:schemeClr val="lt2"/>
                </a:solidFill>
              </a:rPr>
              <a:t>; only the Pope speaking officially, personally, and immediately binds in matters of faith and morals.</a:t>
            </a:r>
            <a:endParaRPr sz="20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Proper Interpretation</a:t>
            </a:r>
            <a:endParaRPr/>
          </a:p>
        </p:txBody>
      </p:sp>
      <p:sp>
        <p:nvSpPr>
          <p:cNvPr id="124" name="Google Shape;124;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None/>
            </a:pPr>
            <a:r>
              <a:rPr lang="en" sz="1200">
                <a:solidFill>
                  <a:schemeClr val="lt2"/>
                </a:solidFill>
              </a:rPr>
              <a:t>The true meaning and force of any condemnation can be known </a:t>
            </a:r>
            <a:r>
              <a:rPr i="1" lang="en" sz="1200">
                <a:solidFill>
                  <a:schemeClr val="lt2"/>
                </a:solidFill>
              </a:rPr>
              <a:t>only</a:t>
            </a:r>
            <a:r>
              <a:rPr lang="en" sz="1200">
                <a:solidFill>
                  <a:schemeClr val="lt2"/>
                </a:solidFill>
              </a:rPr>
              <a:t> by consulting the original documents to which the Syllabus refers. </a:t>
            </a:r>
            <a:endParaRPr sz="1200">
              <a:solidFill>
                <a:schemeClr val="lt2"/>
              </a:solidFill>
            </a:endParaRPr>
          </a:p>
          <a:p>
            <a:pPr indent="0" lvl="0" marL="0" rtl="0" algn="l">
              <a:spcBef>
                <a:spcPts val="1200"/>
              </a:spcBef>
              <a:spcAft>
                <a:spcPts val="0"/>
              </a:spcAft>
              <a:buNone/>
            </a:pPr>
            <a:r>
              <a:rPr lang="en" sz="1200">
                <a:solidFill>
                  <a:schemeClr val="lt2"/>
                </a:solidFill>
              </a:rPr>
              <a:t>The wording of the Syllabus itself is not an exact transcript of the Pope’s words and must not be treated as such. </a:t>
            </a:r>
            <a:endParaRPr sz="1200">
              <a:solidFill>
                <a:schemeClr val="lt2"/>
              </a:solidFill>
            </a:endParaRPr>
          </a:p>
          <a:p>
            <a:pPr indent="0" lvl="0" marL="0" rtl="0" algn="l">
              <a:spcBef>
                <a:spcPts val="1200"/>
              </a:spcBef>
              <a:spcAft>
                <a:spcPts val="1200"/>
              </a:spcAft>
              <a:buNone/>
            </a:pPr>
            <a:r>
              <a:rPr lang="en" sz="1200">
                <a:solidFill>
                  <a:schemeClr val="lt2"/>
                </a:solidFill>
              </a:rPr>
              <a:t>Gladstone’s claim that the Encyclical </a:t>
            </a:r>
            <a:r>
              <a:rPr i="1" lang="en" sz="1200">
                <a:solidFill>
                  <a:schemeClr val="lt2"/>
                </a:solidFill>
              </a:rPr>
              <a:t>Quanta Cura</a:t>
            </a:r>
            <a:r>
              <a:rPr lang="en" sz="1200">
                <a:solidFill>
                  <a:schemeClr val="lt2"/>
                </a:solidFill>
              </a:rPr>
              <a:t> infallibly condemns everything listed in the Syllabus is rejected by Newman as “untenable” and “marvellously unfair.”</a:t>
            </a:r>
            <a:endParaRPr sz="20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Practical Use of the Syllabus</a:t>
            </a:r>
            <a:endParaRPr/>
          </a:p>
        </p:txBody>
      </p:sp>
      <p:sp>
        <p:nvSpPr>
          <p:cNvPr id="130" name="Google Shape;130;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1200"/>
              </a:spcBef>
              <a:spcAft>
                <a:spcPts val="1200"/>
              </a:spcAft>
              <a:buNone/>
            </a:pPr>
            <a:r>
              <a:rPr lang="en" sz="1200">
                <a:solidFill>
                  <a:schemeClr val="lt2"/>
                </a:solidFill>
              </a:rPr>
              <a:t>The Syllabus functions as a helpful reference tool for bishops, reminding them of errors the Pope had already noted. It does not create new obligations beyond those already present in the cited sources. Newman notes that some near the Pope had wanted a stronger, formal document with graded theological censures (e.g., “heretical,” “false”), but the Pope did not issue one of that kind.</a:t>
            </a:r>
            <a:endParaRPr sz="20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graphicFrame>
        <p:nvGraphicFramePr>
          <p:cNvPr id="135" name="Google Shape;135;p25"/>
          <p:cNvGraphicFramePr/>
          <p:nvPr/>
        </p:nvGraphicFramePr>
        <p:xfrm>
          <a:off x="740400" y="527913"/>
          <a:ext cx="3000000" cy="3000000"/>
        </p:xfrm>
        <a:graphic>
          <a:graphicData uri="http://schemas.openxmlformats.org/drawingml/2006/table">
            <a:tbl>
              <a:tblPr>
                <a:noFill/>
                <a:tableStyleId>{9F6CDBE5-C727-464E-BC12-414233CDAAD8}</a:tableStyleId>
              </a:tblPr>
              <a:tblGrid>
                <a:gridCol w="2413000"/>
                <a:gridCol w="2413000"/>
                <a:gridCol w="2413000"/>
              </a:tblGrid>
              <a:tr h="381000">
                <a:tc>
                  <a:txBody>
                    <a:bodyPr/>
                    <a:lstStyle/>
                    <a:p>
                      <a:pPr indent="0" lvl="0" marL="0" rtl="0" algn="ctr">
                        <a:lnSpc>
                          <a:spcPct val="115000"/>
                        </a:lnSpc>
                        <a:spcBef>
                          <a:spcPts val="0"/>
                        </a:spcBef>
                        <a:spcAft>
                          <a:spcPts val="0"/>
                        </a:spcAft>
                        <a:buNone/>
                      </a:pPr>
                      <a:r>
                        <a:rPr b="1" lang="en" sz="1200">
                          <a:solidFill>
                            <a:schemeClr val="lt2"/>
                          </a:solidFill>
                          <a:latin typeface="Average"/>
                          <a:ea typeface="Average"/>
                          <a:cs typeface="Average"/>
                          <a:sym typeface="Average"/>
                        </a:rPr>
                        <a:t>Aspect</a:t>
                      </a:r>
                      <a:endParaRPr b="1" sz="1200">
                        <a:solidFill>
                          <a:schemeClr val="lt2"/>
                        </a:solidFill>
                        <a:latin typeface="Average"/>
                        <a:ea typeface="Average"/>
                        <a:cs typeface="Average"/>
                        <a:sym typeface="Average"/>
                      </a:endParaRPr>
                    </a:p>
                  </a:txBody>
                  <a:tcPr marT="91425" marB="91425" marR="91425" marL="91425"/>
                </a:tc>
                <a:tc>
                  <a:txBody>
                    <a:bodyPr/>
                    <a:lstStyle/>
                    <a:p>
                      <a:pPr indent="0" lvl="0" marL="0" rtl="0" algn="ctr">
                        <a:lnSpc>
                          <a:spcPct val="115000"/>
                        </a:lnSpc>
                        <a:spcBef>
                          <a:spcPts val="0"/>
                        </a:spcBef>
                        <a:spcAft>
                          <a:spcPts val="0"/>
                        </a:spcAft>
                        <a:buNone/>
                      </a:pPr>
                      <a:r>
                        <a:rPr b="1" lang="en" sz="1200">
                          <a:solidFill>
                            <a:schemeClr val="lt2"/>
                          </a:solidFill>
                          <a:latin typeface="Average"/>
                          <a:ea typeface="Average"/>
                          <a:cs typeface="Average"/>
                          <a:sym typeface="Average"/>
                        </a:rPr>
                        <a:t>Syllabus of Errors (1864)</a:t>
                      </a:r>
                      <a:endParaRPr b="1" sz="1200">
                        <a:solidFill>
                          <a:schemeClr val="lt2"/>
                        </a:solidFill>
                        <a:latin typeface="Average"/>
                        <a:ea typeface="Average"/>
                        <a:cs typeface="Average"/>
                        <a:sym typeface="Average"/>
                      </a:endParaRPr>
                    </a:p>
                  </a:txBody>
                  <a:tcPr marT="91425" marB="91425" marR="91425" marL="91425"/>
                </a:tc>
                <a:tc>
                  <a:txBody>
                    <a:bodyPr/>
                    <a:lstStyle/>
                    <a:p>
                      <a:pPr indent="0" lvl="0" marL="0" rtl="0" algn="ctr">
                        <a:lnSpc>
                          <a:spcPct val="115000"/>
                        </a:lnSpc>
                        <a:spcBef>
                          <a:spcPts val="0"/>
                        </a:spcBef>
                        <a:spcAft>
                          <a:spcPts val="0"/>
                        </a:spcAft>
                        <a:buNone/>
                      </a:pPr>
                      <a:r>
                        <a:rPr b="1" lang="en" sz="1200">
                          <a:solidFill>
                            <a:schemeClr val="lt2"/>
                          </a:solidFill>
                          <a:latin typeface="Average"/>
                          <a:ea typeface="Average"/>
                          <a:cs typeface="Average"/>
                          <a:sym typeface="Average"/>
                        </a:rPr>
                        <a:t>Vatican II (1962–65)</a:t>
                      </a:r>
                      <a:endParaRPr b="1" sz="1200">
                        <a:solidFill>
                          <a:schemeClr val="lt2"/>
                        </a:solidFill>
                        <a:latin typeface="Average"/>
                        <a:ea typeface="Average"/>
                        <a:cs typeface="Average"/>
                        <a:sym typeface="Average"/>
                      </a:endParaRPr>
                    </a:p>
                  </a:txBody>
                  <a:tcPr marT="91425" marB="91425" marR="91425" marL="91425"/>
                </a:tc>
              </a:tr>
              <a:tr h="381000">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Tone toward modernity</a:t>
                      </a:r>
                      <a:endParaRPr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Hostile / defensive rejection</a:t>
                      </a:r>
                      <a:endParaRPr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200">
                          <a:solidFill>
                            <a:schemeClr val="lt2"/>
                          </a:solidFill>
                          <a:latin typeface="Average"/>
                          <a:ea typeface="Average"/>
                          <a:cs typeface="Average"/>
                          <a:sym typeface="Average"/>
                        </a:rPr>
                        <a:t>Dialogical / positive engagement (</a:t>
                      </a:r>
                      <a:r>
                        <a:rPr i="1" lang="en" sz="1200">
                          <a:solidFill>
                            <a:schemeClr val="lt2"/>
                          </a:solidFill>
                          <a:latin typeface="Average"/>
                          <a:ea typeface="Average"/>
                          <a:cs typeface="Average"/>
                          <a:sym typeface="Average"/>
                        </a:rPr>
                        <a:t>aggiornamento</a:t>
                      </a:r>
                      <a:r>
                        <a:rPr lang="en" sz="1200">
                          <a:solidFill>
                            <a:schemeClr val="lt2"/>
                          </a:solidFill>
                          <a:latin typeface="Average"/>
                          <a:ea typeface="Average"/>
                          <a:cs typeface="Average"/>
                          <a:sym typeface="Average"/>
                        </a:rPr>
                        <a:t>)</a:t>
                      </a:r>
                      <a:endParaRPr sz="1200">
                        <a:solidFill>
                          <a:schemeClr val="lt2"/>
                        </a:solidFill>
                        <a:latin typeface="Average"/>
                        <a:ea typeface="Average"/>
                        <a:cs typeface="Average"/>
                        <a:sym typeface="Average"/>
                      </a:endParaRPr>
                    </a:p>
                  </a:txBody>
                  <a:tcPr marT="91425" marB="91425" marR="91425" marL="91425"/>
                </a:tc>
              </a:tr>
              <a:tr h="381000">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Religious liberty</a:t>
                      </a:r>
                      <a:endParaRPr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Condemns liberal versions; “error has no rights”</a:t>
                      </a:r>
                      <a:endParaRPr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Affirms civil right to immunity from coercion</a:t>
                      </a:r>
                      <a:endParaRPr sz="1500">
                        <a:solidFill>
                          <a:schemeClr val="lt2"/>
                        </a:solidFill>
                        <a:latin typeface="Average"/>
                        <a:ea typeface="Average"/>
                        <a:cs typeface="Average"/>
                        <a:sym typeface="Average"/>
                      </a:endParaRPr>
                    </a:p>
                  </a:txBody>
                  <a:tcPr marT="91425" marB="91425" marR="91425" marL="91425"/>
                </a:tc>
              </a:tr>
              <a:tr h="381000">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Church-State</a:t>
                      </a:r>
                      <a:endParaRPr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Ideal of confessional Catholic state</a:t>
                      </a:r>
                      <a:endParaRPr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Accepts pluralism; proper autonomy of the temporal order</a:t>
                      </a:r>
                      <a:endParaRPr sz="1500">
                        <a:solidFill>
                          <a:schemeClr val="lt2"/>
                        </a:solidFill>
                        <a:latin typeface="Average"/>
                        <a:ea typeface="Average"/>
                        <a:cs typeface="Average"/>
                        <a:sym typeface="Average"/>
                      </a:endParaRPr>
                    </a:p>
                  </a:txBody>
                  <a:tcPr marT="91425" marB="91425" marR="91425" marL="91425"/>
                </a:tc>
              </a:tr>
              <a:tr h="381000">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Other religions</a:t>
                      </a:r>
                      <a:endParaRPr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Strong anti-indifferentism</a:t>
                      </a:r>
                      <a:endParaRPr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Positive elements recognized; ecumenism encouraged</a:t>
                      </a:r>
                      <a:endParaRPr sz="1500">
                        <a:solidFill>
                          <a:schemeClr val="lt2"/>
                        </a:solidFill>
                        <a:latin typeface="Average"/>
                        <a:ea typeface="Average"/>
                        <a:cs typeface="Average"/>
                        <a:sym typeface="Average"/>
                      </a:endParaRPr>
                    </a:p>
                  </a:txBody>
                  <a:tcPr marT="91425" marB="91425" marR="91425" marL="91425"/>
                </a:tc>
              </a:tr>
              <a:tr h="381000">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Method</a:t>
                      </a:r>
                      <a:endParaRPr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List of condemned propositions</a:t>
                      </a:r>
                      <a:endParaRPr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Pastoral constitutions &amp; declarations</a:t>
                      </a:r>
                      <a:endParaRPr sz="1500">
                        <a:solidFill>
                          <a:schemeClr val="lt2"/>
                        </a:solidFill>
                        <a:latin typeface="Average"/>
                        <a:ea typeface="Average"/>
                        <a:cs typeface="Average"/>
                        <a:sym typeface="Average"/>
                      </a:endParaRPr>
                    </a:p>
                  </a:txBody>
                  <a:tcPr marT="91425" marB="91425" marR="91425" marL="91425"/>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41" name="Google Shape;141;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None/>
            </a:pPr>
            <a:r>
              <a:rPr lang="en"/>
              <a:t>Official Catholic interpretation (especially under the “hermeneutic of continuity” emphasized by Benedict XVI) holds that Vatican II develops rather than contradicts the earlier teaching, distinguishing the contexts and precise meanings of the terms involved.</a:t>
            </a:r>
            <a:endParaRPr/>
          </a:p>
          <a:p>
            <a:pPr indent="0" lvl="0" marL="0" rtl="0" algn="l">
              <a:spcBef>
                <a:spcPts val="1200"/>
              </a:spcBef>
              <a:spcAft>
                <a:spcPts val="12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Catholicism Confronts Modernity</a:t>
            </a:r>
            <a:endParaRPr/>
          </a:p>
        </p:txBody>
      </p:sp>
      <p:sp>
        <p:nvSpPr>
          <p:cNvPr id="147" name="Google Shape;147;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Two Catholic Visions</a:t>
            </a:r>
            <a:endParaRPr/>
          </a:p>
        </p:txBody>
      </p:sp>
      <p:sp>
        <p:nvSpPr>
          <p:cNvPr id="153" name="Google Shape;153;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solidFill>
                  <a:schemeClr val="lt2"/>
                </a:solidFill>
              </a:rPr>
              <a:t>Reform Catholicism</a:t>
            </a:r>
            <a:r>
              <a:rPr lang="en">
                <a:solidFill>
                  <a:schemeClr val="lt2"/>
                </a:solidFill>
              </a:rPr>
              <a:t> (a broad term encompassing Enlightenment Catholicism, Gallicanism, Jansenist currents, Richerism, and conciliarist traditions): more open to reason, science, local episcopal or even lay authority, simplified piety, and, in some cases, republican or constitutional politics. </a:t>
            </a:r>
            <a:endParaRPr>
              <a:solidFill>
                <a:schemeClr val="lt2"/>
              </a:solidFill>
            </a:endParaRPr>
          </a:p>
          <a:p>
            <a:pPr indent="0" lvl="0" marL="0" rtl="0" algn="l">
              <a:spcBef>
                <a:spcPts val="1200"/>
              </a:spcBef>
              <a:spcAft>
                <a:spcPts val="0"/>
              </a:spcAft>
              <a:buNone/>
            </a:pPr>
            <a:r>
              <a:t/>
            </a:r>
            <a:endParaRPr>
              <a:solidFill>
                <a:schemeClr val="lt2"/>
              </a:solidFill>
            </a:endParaRPr>
          </a:p>
          <a:p>
            <a:pPr indent="0" lvl="0" marL="0" rtl="0" algn="l">
              <a:spcBef>
                <a:spcPts val="1200"/>
              </a:spcBef>
              <a:spcAft>
                <a:spcPts val="1200"/>
              </a:spcAft>
              <a:buNone/>
            </a:pPr>
            <a:r>
              <a:rPr b="1" lang="en">
                <a:solidFill>
                  <a:schemeClr val="lt2"/>
                </a:solidFill>
              </a:rPr>
              <a:t>Ultramontanism</a:t>
            </a:r>
            <a:r>
              <a:rPr lang="en">
                <a:solidFill>
                  <a:schemeClr val="lt2"/>
                </a:solidFill>
              </a:rPr>
              <a:t> (“over the mountains” to Rome): centered on papal authority, hierarchical discipline, rich popular devotions, miracles, religious orders, and a global, transnational identity that resisted subordination to the nation-state.</a:t>
            </a:r>
            <a:endParaRPr sz="2500">
              <a:solidFill>
                <a:schemeClr val="lt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graphicFrame>
        <p:nvGraphicFramePr>
          <p:cNvPr id="158" name="Google Shape;158;p29"/>
          <p:cNvGraphicFramePr/>
          <p:nvPr/>
        </p:nvGraphicFramePr>
        <p:xfrm>
          <a:off x="509125" y="525050"/>
          <a:ext cx="3000000" cy="3000000"/>
        </p:xfrm>
        <a:graphic>
          <a:graphicData uri="http://schemas.openxmlformats.org/drawingml/2006/table">
            <a:tbl>
              <a:tblPr>
                <a:noFill/>
                <a:tableStyleId>{9F6CDBE5-C727-464E-BC12-414233CDAAD8}</a:tableStyleId>
              </a:tblPr>
              <a:tblGrid>
                <a:gridCol w="2527950"/>
                <a:gridCol w="2527950"/>
                <a:gridCol w="2527950"/>
              </a:tblGrid>
              <a:tr h="438300">
                <a:tc>
                  <a:txBody>
                    <a:bodyPr/>
                    <a:lstStyle/>
                    <a:p>
                      <a:pPr indent="0" lvl="0" marL="0" rtl="0" algn="ctr">
                        <a:lnSpc>
                          <a:spcPct val="115000"/>
                        </a:lnSpc>
                        <a:spcBef>
                          <a:spcPts val="0"/>
                        </a:spcBef>
                        <a:spcAft>
                          <a:spcPts val="0"/>
                        </a:spcAft>
                        <a:buNone/>
                      </a:pPr>
                      <a:r>
                        <a:rPr b="1" lang="en" sz="1600">
                          <a:solidFill>
                            <a:schemeClr val="lt2"/>
                          </a:solidFill>
                        </a:rPr>
                        <a:t>Aspect</a:t>
                      </a:r>
                      <a:endParaRPr b="1" sz="1600">
                        <a:solidFill>
                          <a:schemeClr val="lt2"/>
                        </a:solidFill>
                      </a:endParaRPr>
                    </a:p>
                  </a:txBody>
                  <a:tcPr marT="91425" marB="91425" marR="91425" marL="91425"/>
                </a:tc>
                <a:tc>
                  <a:txBody>
                    <a:bodyPr/>
                    <a:lstStyle/>
                    <a:p>
                      <a:pPr indent="0" lvl="0" marL="0" rtl="0" algn="ctr">
                        <a:lnSpc>
                          <a:spcPct val="115000"/>
                        </a:lnSpc>
                        <a:spcBef>
                          <a:spcPts val="0"/>
                        </a:spcBef>
                        <a:spcAft>
                          <a:spcPts val="0"/>
                        </a:spcAft>
                        <a:buNone/>
                      </a:pPr>
                      <a:r>
                        <a:rPr b="1" lang="en" sz="1600">
                          <a:solidFill>
                            <a:schemeClr val="lt2"/>
                          </a:solidFill>
                        </a:rPr>
                        <a:t>Ultramontanism</a:t>
                      </a:r>
                      <a:endParaRPr b="1" sz="1600">
                        <a:solidFill>
                          <a:schemeClr val="lt2"/>
                        </a:solidFill>
                      </a:endParaRPr>
                    </a:p>
                  </a:txBody>
                  <a:tcPr marT="91425" marB="91425" marR="91425" marL="91425"/>
                </a:tc>
                <a:tc>
                  <a:txBody>
                    <a:bodyPr/>
                    <a:lstStyle/>
                    <a:p>
                      <a:pPr indent="0" lvl="0" marL="0" rtl="0" algn="ctr">
                        <a:lnSpc>
                          <a:spcPct val="115000"/>
                        </a:lnSpc>
                        <a:spcBef>
                          <a:spcPts val="0"/>
                        </a:spcBef>
                        <a:spcAft>
                          <a:spcPts val="0"/>
                        </a:spcAft>
                        <a:buNone/>
                      </a:pPr>
                      <a:r>
                        <a:rPr b="1" lang="en" sz="1600">
                          <a:solidFill>
                            <a:schemeClr val="lt2"/>
                          </a:solidFill>
                        </a:rPr>
                        <a:t>Reform Catholicism</a:t>
                      </a:r>
                      <a:endParaRPr b="1" sz="1600">
                        <a:solidFill>
                          <a:schemeClr val="lt2"/>
                        </a:solidFill>
                      </a:endParaRPr>
                    </a:p>
                  </a:txBody>
                  <a:tcPr marT="91425" marB="91425" marR="91425" marL="91425"/>
                </a:tc>
              </a:tr>
              <a:tr h="736275">
                <a:tc>
                  <a:txBody>
                    <a:bodyPr/>
                    <a:lstStyle/>
                    <a:p>
                      <a:pPr indent="0" lvl="0" marL="0" rtl="0" algn="l">
                        <a:spcBef>
                          <a:spcPts val="0"/>
                        </a:spcBef>
                        <a:spcAft>
                          <a:spcPts val="0"/>
                        </a:spcAft>
                        <a:buNone/>
                      </a:pPr>
                      <a:r>
                        <a:rPr b="1" lang="en" sz="1500">
                          <a:solidFill>
                            <a:schemeClr val="lt2"/>
                          </a:solidFill>
                          <a:latin typeface="Average"/>
                          <a:ea typeface="Average"/>
                          <a:cs typeface="Average"/>
                          <a:sym typeface="Average"/>
                        </a:rPr>
                        <a:t>Papal authority</a:t>
                      </a:r>
                      <a:endParaRPr b="1"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Strong emphasis on supremacy and centralization in Rome</a:t>
                      </a:r>
                      <a:endParaRPr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More critical of excessive papal/hierarchical centralization; favored greater local or lay roles</a:t>
                      </a:r>
                      <a:endParaRPr sz="1500">
                        <a:solidFill>
                          <a:schemeClr val="lt2"/>
                        </a:solidFill>
                        <a:latin typeface="Average"/>
                        <a:ea typeface="Average"/>
                        <a:cs typeface="Average"/>
                        <a:sym typeface="Average"/>
                      </a:endParaRPr>
                    </a:p>
                  </a:txBody>
                  <a:tcPr marT="91425" marB="91425" marR="91425" marL="91425"/>
                </a:tc>
              </a:tr>
              <a:tr h="560975">
                <a:tc>
                  <a:txBody>
                    <a:bodyPr/>
                    <a:lstStyle/>
                    <a:p>
                      <a:pPr indent="0" lvl="0" marL="0" rtl="0" algn="l">
                        <a:spcBef>
                          <a:spcPts val="0"/>
                        </a:spcBef>
                        <a:spcAft>
                          <a:spcPts val="0"/>
                        </a:spcAft>
                        <a:buNone/>
                      </a:pPr>
                      <a:r>
                        <a:rPr b="1" lang="en" sz="1500">
                          <a:solidFill>
                            <a:schemeClr val="lt2"/>
                          </a:solidFill>
                          <a:latin typeface="Average"/>
                          <a:ea typeface="Average"/>
                          <a:cs typeface="Average"/>
                          <a:sym typeface="Average"/>
                        </a:rPr>
                        <a:t>Attitude to modernity</a:t>
                      </a:r>
                      <a:endParaRPr b="1"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Often resistant or defensive against liberalism, secularism, and modern ideas</a:t>
                      </a:r>
                      <a:endParaRPr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Sought positive engagement with modern science, culture, history, and progress</a:t>
                      </a:r>
                      <a:endParaRPr sz="1500">
                        <a:solidFill>
                          <a:schemeClr val="lt2"/>
                        </a:solidFill>
                        <a:latin typeface="Average"/>
                        <a:ea typeface="Average"/>
                        <a:cs typeface="Average"/>
                        <a:sym typeface="Average"/>
                      </a:endParaRPr>
                    </a:p>
                  </a:txBody>
                  <a:tcPr marT="91425" marB="91425" marR="91425" marL="91425"/>
                </a:tc>
              </a:tr>
              <a:tr h="560975">
                <a:tc>
                  <a:txBody>
                    <a:bodyPr/>
                    <a:lstStyle/>
                    <a:p>
                      <a:pPr indent="0" lvl="0" marL="0" rtl="0" algn="l">
                        <a:spcBef>
                          <a:spcPts val="0"/>
                        </a:spcBef>
                        <a:spcAft>
                          <a:spcPts val="0"/>
                        </a:spcAft>
                        <a:buNone/>
                      </a:pPr>
                      <a:r>
                        <a:rPr b="1" lang="en" sz="1500">
                          <a:solidFill>
                            <a:schemeClr val="lt2"/>
                          </a:solidFill>
                          <a:latin typeface="Average"/>
                          <a:ea typeface="Average"/>
                          <a:cs typeface="Average"/>
                          <a:sym typeface="Average"/>
                        </a:rPr>
                        <a:t>Church structure</a:t>
                      </a:r>
                      <a:endParaRPr b="1"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Hierarchical, Roman-centered</a:t>
                      </a:r>
                      <a:endParaRPr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Desired more openness, less authoritarianism, adaptation of practices</a:t>
                      </a:r>
                      <a:endParaRPr sz="1500">
                        <a:solidFill>
                          <a:schemeClr val="lt2"/>
                        </a:solidFill>
                        <a:latin typeface="Average"/>
                        <a:ea typeface="Average"/>
                        <a:cs typeface="Average"/>
                        <a:sym typeface="Average"/>
                      </a:endParaRPr>
                    </a:p>
                  </a:txBody>
                  <a:tcPr marT="91425" marB="91425" marR="91425" marL="91425"/>
                </a:tc>
              </a:tr>
              <a:tr h="560975">
                <a:tc>
                  <a:txBody>
                    <a:bodyPr/>
                    <a:lstStyle/>
                    <a:p>
                      <a:pPr indent="0" lvl="0" marL="0" rtl="0" algn="l">
                        <a:spcBef>
                          <a:spcPts val="0"/>
                        </a:spcBef>
                        <a:spcAft>
                          <a:spcPts val="0"/>
                        </a:spcAft>
                        <a:buNone/>
                      </a:pPr>
                      <a:r>
                        <a:rPr b="1" lang="en" sz="1500">
                          <a:solidFill>
                            <a:schemeClr val="lt2"/>
                          </a:solidFill>
                          <a:latin typeface="Average"/>
                          <a:ea typeface="Average"/>
                          <a:cs typeface="Average"/>
                          <a:sym typeface="Average"/>
                        </a:rPr>
                        <a:t>Overall orientation</a:t>
                      </a:r>
                      <a:endParaRPr b="1"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Traditional, integral, papal loyalty</a:t>
                      </a:r>
                      <a:endParaRPr sz="1500">
                        <a:solidFill>
                          <a:schemeClr val="lt2"/>
                        </a:solidFill>
                        <a:latin typeface="Average"/>
                        <a:ea typeface="Average"/>
                        <a:cs typeface="Average"/>
                        <a:sym typeface="Average"/>
                      </a:endParaRPr>
                    </a:p>
                  </a:txBody>
                  <a:tcPr marT="91425" marB="91425" marR="91425" marL="91425"/>
                </a:tc>
                <a:tc>
                  <a:txBody>
                    <a:bodyPr/>
                    <a:lstStyle/>
                    <a:p>
                      <a:pPr indent="0" lvl="0" marL="0" rtl="0" algn="l">
                        <a:spcBef>
                          <a:spcPts val="0"/>
                        </a:spcBef>
                        <a:spcAft>
                          <a:spcPts val="0"/>
                        </a:spcAft>
                        <a:buNone/>
                      </a:pPr>
                      <a:r>
                        <a:rPr lang="en" sz="1500">
                          <a:solidFill>
                            <a:schemeClr val="lt2"/>
                          </a:solidFill>
                          <a:latin typeface="Average"/>
                          <a:ea typeface="Average"/>
                          <a:cs typeface="Average"/>
                          <a:sym typeface="Average"/>
                        </a:rPr>
                        <a:t>Reformist, adaptive, critical of rigidity while remaining Catholic</a:t>
                      </a:r>
                      <a:endParaRPr sz="1500">
                        <a:solidFill>
                          <a:schemeClr val="lt2"/>
                        </a:solidFill>
                        <a:latin typeface="Average"/>
                        <a:ea typeface="Average"/>
                        <a:cs typeface="Average"/>
                        <a:sym typeface="Average"/>
                      </a:endParaRPr>
                    </a:p>
                  </a:txBody>
                  <a:tcPr marT="91425" marB="91425" marR="91425" marL="91425"/>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descr="The Miraculous Power of the Rosary" id="163" name="Google Shape;163;p30"/>
          <p:cNvPicPr preferRelativeResize="0"/>
          <p:nvPr/>
        </p:nvPicPr>
        <p:blipFill>
          <a:blip r:embed="rId3">
            <a:alphaModFix/>
          </a:blip>
          <a:stretch>
            <a:fillRect/>
          </a:stretch>
        </p:blipFill>
        <p:spPr>
          <a:xfrm>
            <a:off x="1431125" y="371963"/>
            <a:ext cx="6281750" cy="43995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State of the Question, from McGreevy</a:t>
            </a:r>
            <a:endParaRPr/>
          </a:p>
        </p:txBody>
      </p:sp>
      <p:sp>
        <p:nvSpPr>
          <p:cNvPr id="169" name="Google Shape;169;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The Ultramontane Revival shaped every dimension of Catholic life from the early 19th century through the 1960s.</a:t>
            </a:r>
            <a:endParaRPr/>
          </a:p>
          <a:p>
            <a:pPr indent="-342900" lvl="0" marL="457200" rtl="0" algn="l">
              <a:spcBef>
                <a:spcPts val="0"/>
              </a:spcBef>
              <a:spcAft>
                <a:spcPts val="0"/>
              </a:spcAft>
              <a:buSzPts val="1800"/>
              <a:buChar char="●"/>
            </a:pPr>
            <a:r>
              <a:rPr lang="en"/>
              <a:t>The disarray caused by the French Revolution allowed ultramontanism to become the dominant form of Catholicism</a:t>
            </a:r>
            <a:endParaRPr/>
          </a:p>
          <a:p>
            <a:pPr indent="-342900" lvl="0" marL="457200" rtl="0" algn="l">
              <a:spcBef>
                <a:spcPts val="0"/>
              </a:spcBef>
              <a:spcAft>
                <a:spcPts val="0"/>
              </a:spcAft>
              <a:buSzPts val="1800"/>
              <a:buChar char="●"/>
            </a:pPr>
            <a:r>
              <a:rPr lang="en"/>
              <a:t>This revival began with hearts, not minds</a:t>
            </a:r>
            <a:endParaRPr/>
          </a:p>
          <a:p>
            <a:pPr indent="-342900" lvl="0" marL="457200" rtl="0" algn="l">
              <a:spcBef>
                <a:spcPts val="0"/>
              </a:spcBef>
              <a:spcAft>
                <a:spcPts val="0"/>
              </a:spcAft>
              <a:buSzPts val="1800"/>
              <a:buChar char="●"/>
            </a:pPr>
            <a:r>
              <a:rPr lang="en"/>
              <a:t>Focus on miracles</a:t>
            </a:r>
            <a:endParaRPr/>
          </a:p>
          <a:p>
            <a:pPr indent="-342900" lvl="0" marL="457200" rtl="0" algn="l">
              <a:spcBef>
                <a:spcPts val="0"/>
              </a:spcBef>
              <a:spcAft>
                <a:spcPts val="0"/>
              </a:spcAft>
              <a:buSzPts val="1800"/>
              <a:buChar char="●"/>
            </a:pPr>
            <a:r>
              <a:rPr lang="en"/>
              <a:t>Lower-class believers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