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4b3722afd814cf3" /><Relationship Type="http://schemas.openxmlformats.org/officeDocument/2006/relationships/extended-properties" Target="/docProps/app.xml" Id="Rd11d0e89832c49f1" /><Relationship Type="http://schemas.openxmlformats.org/officeDocument/2006/relationships/officeDocument" Target="/ppt/presentation.xml" Id="R95fb14c74c634d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64700487dd4197"/>
  </p:sldMasterIdLst>
  <p:notesMasterIdLst>
    <p:notesMasterId xmlns:r="http://schemas.openxmlformats.org/officeDocument/2006/relationships" r:id="R6baa9e03a8034325"/>
  </p:notesMasterIdLst>
  <p:sldIdLst>
    <p:sldId xmlns:r="http://schemas.openxmlformats.org/officeDocument/2006/relationships" id="256" r:id="Re0302ff699084a04"/>
    <p:sldId xmlns:r="http://schemas.openxmlformats.org/officeDocument/2006/relationships" id="257" r:id="R5c8ac8b62c7b466f"/>
    <p:sldId xmlns:r="http://schemas.openxmlformats.org/officeDocument/2006/relationships" id="258" r:id="R9343c031dba041a9"/>
    <p:sldId xmlns:r="http://schemas.openxmlformats.org/officeDocument/2006/relationships" id="259" r:id="R2909d50b9ce449e3"/>
    <p:sldId xmlns:r="http://schemas.openxmlformats.org/officeDocument/2006/relationships" id="260" r:id="R943ff19a38ad4da6"/>
    <p:sldId xmlns:r="http://schemas.openxmlformats.org/officeDocument/2006/relationships" id="261" r:id="R2d2657d4a9ee4f33"/>
    <p:sldId xmlns:r="http://schemas.openxmlformats.org/officeDocument/2006/relationships" id="262" r:id="R699eb0cf81734f05"/>
    <p:sldId xmlns:r="http://schemas.openxmlformats.org/officeDocument/2006/relationships" id="263" r:id="R9eaafd60bbad4b8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f0b30f0d92a44b9" /><Relationship Type="http://schemas.openxmlformats.org/officeDocument/2006/relationships/slideMaster" Target="/ppt/slideMasters/slideMaster1.xml" Id="R5964700487dd4197" /><Relationship Type="http://schemas.openxmlformats.org/officeDocument/2006/relationships/notesMaster" Target="/ppt/notesMasters/notesMaster1.xml" Id="R6baa9e03a8034325" /><Relationship Type="http://schemas.openxmlformats.org/officeDocument/2006/relationships/presProps" Target="/ppt/presProps.xml" Id="Re9830da63f574032" /><Relationship Type="http://schemas.openxmlformats.org/officeDocument/2006/relationships/tableStyles" Target="/ppt/tableStyles.xml" Id="R129e3cce17df4848" /><Relationship Type="http://schemas.openxmlformats.org/officeDocument/2006/relationships/slide" Target="/ppt/slides/slide1.xml" Id="Re0302ff699084a04" /><Relationship Type="http://schemas.openxmlformats.org/officeDocument/2006/relationships/slide" Target="/ppt/slides/slide2.xml" Id="R5c8ac8b62c7b466f" /><Relationship Type="http://schemas.openxmlformats.org/officeDocument/2006/relationships/slide" Target="/ppt/slides/slide3.xml" Id="R9343c031dba041a9" /><Relationship Type="http://schemas.openxmlformats.org/officeDocument/2006/relationships/slide" Target="/ppt/slides/slide4.xml" Id="R2909d50b9ce449e3" /><Relationship Type="http://schemas.openxmlformats.org/officeDocument/2006/relationships/slide" Target="/ppt/slides/slide5.xml" Id="R943ff19a38ad4da6" /><Relationship Type="http://schemas.openxmlformats.org/officeDocument/2006/relationships/slide" Target="/ppt/slides/slide6.xml" Id="R2d2657d4a9ee4f33" /><Relationship Type="http://schemas.openxmlformats.org/officeDocument/2006/relationships/slide" Target="/ppt/slides/slide7.xml" Id="R699eb0cf81734f05" /><Relationship Type="http://schemas.openxmlformats.org/officeDocument/2006/relationships/slide" Target="/ppt/slides/slide8.xml" Id="R9eaafd60bbad4b8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03ff4c549494a0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80c096437b14ee0" /><Relationship Type="http://schemas.openxmlformats.org/officeDocument/2006/relationships/notesMaster" Target="/ppt/notesMasters/notesMaster1.xml" Id="R1e6ae0154a5446a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a322e78559c492a" /><Relationship Type="http://schemas.openxmlformats.org/officeDocument/2006/relationships/notesMaster" Target="/ppt/notesMasters/notesMaster1.xml" Id="R3d6b58295ca94d0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848c5ada1584a0d" /><Relationship Type="http://schemas.openxmlformats.org/officeDocument/2006/relationships/notesMaster" Target="/ppt/notesMasters/notesMaster1.xml" Id="R752f9f80f89d4c8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4f27626ebf64a39" /><Relationship Type="http://schemas.openxmlformats.org/officeDocument/2006/relationships/notesMaster" Target="/ppt/notesMasters/notesMaster1.xml" Id="Rfcf56f2536d74e0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146bb714efa4812" /><Relationship Type="http://schemas.openxmlformats.org/officeDocument/2006/relationships/notesMaster" Target="/ppt/notesMasters/notesMaster1.xml" Id="Rdfc791a769b146a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4130e77d1094d10" /><Relationship Type="http://schemas.openxmlformats.org/officeDocument/2006/relationships/notesMaster" Target="/ppt/notesMasters/notesMaster1.xml" Id="Rd9bcc766f38443f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69c6ac7c4114d80" /><Relationship Type="http://schemas.openxmlformats.org/officeDocument/2006/relationships/notesMaster" Target="/ppt/notesMasters/notesMaster1.xml" Id="Re7f84e9e2b314f2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7834ce720014bd0" /><Relationship Type="http://schemas.openxmlformats.org/officeDocument/2006/relationships/notesMaster" Target="/ppt/notesMasters/notesMaster1.xml" Id="R64a0695e8d65428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course question. This prototype isolates the cumulative arrows sequence.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Instructor course design: DWC 201 F26 - August 31 Lecture Development.md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Name the periods without reviewing them. The missing element is the connective story.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Instructor course design: DWC 201 F26 - August 31 Lecture Development.md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 the smooth, familiar story first. Its strength is continuity; its danger is inevitability.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Instructor course design: DWC 201 F26 - August 31 Lecture Development.md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Conquest, conversion, government, and institutions make continuity material rather than purely intellectual.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Instructor course design: DWC 201 F26 - August 31 Lecture Development.md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Byzantium and Islam interrupt the sealed European chain. Knowledge moves through branches, returns, and transformations.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Instructor course design: DWC 201 F26 - August 31 Lecture Development.md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Disagreement over truth and authority may sustain a tradition rather than demonstrate its absence.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Instructor course design: DWC 201 F26 - August 31 Lecture Development.md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Draw the line late. The line inherits a dense history, but it also decides which routes become internal and which are recast as outside influence.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Instructor course design: DWC 201 F26 - August 31 Lecture Development.md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Land the visual sequence on the distinction between historical material and the connective narrative.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Instructor course design: DWC 201 F26 - August 31 Lecture Development.md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48713093b485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ef9489e91d34a5d" /><Relationship Type="http://schemas.openxmlformats.org/officeDocument/2006/relationships/slideLayout" Target="/ppt/slideLayouts/slideLayout1.xml" Id="R5f6d80265ebe4e3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6d80265ebe4e3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ecb401f434ca3" /><Relationship Type="http://schemas.openxmlformats.org/officeDocument/2006/relationships/notesSlide" Target="/ppt/notesSlides/notesSlide1.xml" Id="R2337c033a4cb42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827afda6c48ff" /><Relationship Type="http://schemas.openxmlformats.org/officeDocument/2006/relationships/notesSlide" Target="/ppt/notesSlides/notesSlide2.xml" Id="Rfdd9b405ba434d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b432d86424cf8" /><Relationship Type="http://schemas.openxmlformats.org/officeDocument/2006/relationships/notesSlide" Target="/ppt/notesSlides/notesSlide3.xml" Id="R8b45c72fa5d34b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9ba1a69084597" /><Relationship Type="http://schemas.openxmlformats.org/officeDocument/2006/relationships/notesSlide" Target="/ppt/notesSlides/notesSlide4.xml" Id="R3df1990f7c9548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d2f408f954317" /><Relationship Type="http://schemas.openxmlformats.org/officeDocument/2006/relationships/notesSlide" Target="/ppt/notesSlides/notesSlide5.xml" Id="R40e4c718e17340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0d080b02b422a" /><Relationship Type="http://schemas.openxmlformats.org/officeDocument/2006/relationships/notesSlide" Target="/ppt/notesSlides/notesSlide6.xml" Id="Rd9a409ff915d4e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e163a2cac4631" /><Relationship Type="http://schemas.openxmlformats.org/officeDocument/2006/relationships/notesSlide" Target="/ppt/notesSlides/notesSlide7.xml" Id="Rbc680702e11e4fb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74fb3eab14cbc" /><Relationship Type="http://schemas.openxmlformats.org/officeDocument/2006/relationships/notesSlide" Target="/ppt/notesSlides/notesSlide8.xml" Id="R29286a2417494ad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cover-course">
            <a:extLst xmlns:a="http://schemas.openxmlformats.org/drawingml/2006/main">
              <a:ext uri="{FF2B5EF4-FFF2-40B4-BE49-F238E27FC236}">
                <a16:creationId xmlns:a16="http://schemas.microsoft.com/office/drawing/2014/main" id="{B9EE084C-94F3-4A93-81E8-AA28C8A34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3810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rPr>
              <a:t>DWC 201  •  AUGUST 31</a:t>
            </a:r>
          </a:p>
        </p:txBody>
      </p:sp>
      <p:sp>
        <p:nvSpPr>
          <p:cNvPr id="2" name="cover-preview">
            <a:extLst xmlns:a="http://schemas.openxmlformats.org/drawingml/2006/main">
              <a:ext uri="{FF2B5EF4-FFF2-40B4-BE49-F238E27FC236}">
                <a16:creationId xmlns:a16="http://schemas.microsoft.com/office/drawing/2014/main" id="{247260ED-3D44-4940-B40E-84C8EBBB4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400050"/>
            <a:ext cx="2495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125" b="1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rPr>
              <a:t>VISUAL PROTOTYPE</a:t>
            </a:r>
          </a:p>
        </p:txBody>
      </p:sp>
      <p:sp>
        <p:nvSpPr>
          <p:cNvPr id="3" name="cover-accent">
            <a:extLst xmlns:a="http://schemas.openxmlformats.org/drawingml/2006/main">
              <a:ext uri="{FF2B5EF4-FFF2-40B4-BE49-F238E27FC236}">
                <a16:creationId xmlns:a16="http://schemas.microsoft.com/office/drawing/2014/main" id="{6676BD98-69E0-49DE-9844-D884F4C7A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828800"/>
            <a:ext cx="171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7150">
            <a:solidFill>
              <a:srgbClr val="2E76D0"/>
            </a:solidFill>
            <a:prstDash val="solid"/>
          </a:ln>
        </p:spPr>
      </p:sp>
      <p:sp>
        <p:nvSpPr>
          <p:cNvPr id="4" name="cover-title">
            <a:extLst xmlns:a="http://schemas.openxmlformats.org/drawingml/2006/main">
              <a:ext uri="{FF2B5EF4-FFF2-40B4-BE49-F238E27FC236}">
                <a16:creationId xmlns:a16="http://schemas.microsoft.com/office/drawing/2014/main" id="{7BD3F30A-F352-48D4-A874-4BF958366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133600"/>
            <a:ext cx="8763000" cy="266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1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51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What have we been</a:t>
            </a:r>
          </a:p>
          <a:p xmlns:a="http://schemas.openxmlformats.org/drawingml/2006/main">
            <a:pPr algn="l">
              <a:defRPr sz="51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51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calling “the West”?</a:t>
            </a:r>
          </a:p>
        </p:txBody>
      </p:sp>
      <p:sp>
        <p:nvSpPr>
          <p:cNvPr id="5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2C07960D-0F8E-4558-8C94-E56A6988D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24450"/>
            <a:ext cx="7239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0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0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rPr>
              <a:t>Place, tradition, institution, or argument?</a:t>
            </a:r>
          </a:p>
        </p:txBody>
      </p:sp>
    </p:spTree>
    <p:extLst>
      <p:ext uri="{BB962C8B-B14F-4D97-AF65-F5344CB8AC3E}">
        <p14:creationId xmlns:p14="http://schemas.microsoft.com/office/powerpoint/2010/main" val="164687137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eyebrow-2">
            <a:extLst xmlns:a="http://schemas.openxmlformats.org/drawingml/2006/main">
              <a:ext uri="{FF2B5EF4-FFF2-40B4-BE49-F238E27FC236}">
                <a16:creationId xmlns:a16="http://schemas.microsoft.com/office/drawing/2014/main" id="{302A9220-B51C-47E3-B39B-B0511CCCC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048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rPr>
              <a:t>DWC 201  •  AUGUST 31</a:t>
            </a:r>
          </a:p>
        </p:txBody>
      </p:sp>
      <p:sp>
        <p:nvSpPr>
          <p:cNvPr id="2" name="state-2">
            <a:extLst xmlns:a="http://schemas.openxmlformats.org/drawingml/2006/main">
              <a:ext uri="{FF2B5EF4-FFF2-40B4-BE49-F238E27FC236}">
                <a16:creationId xmlns:a16="http://schemas.microsoft.com/office/drawing/2014/main" id="{D360F1C9-9B90-4FD0-B25D-1909B1AC7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04800"/>
            <a:ext cx="2619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rPr>
              <a:t>THE MATERIAL</a:t>
            </a:r>
          </a:p>
        </p:txBody>
      </p:sp>
      <p:sp>
        <p:nvSpPr>
          <p:cNvPr id="3" name="title-2">
            <a:extLst xmlns:a="http://schemas.openxmlformats.org/drawingml/2006/main">
              <a:ext uri="{FF2B5EF4-FFF2-40B4-BE49-F238E27FC236}">
                <a16:creationId xmlns:a16="http://schemas.microsoft.com/office/drawing/2014/main" id="{A3AAF683-B81F-4DCC-89E6-B2A65188C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23900"/>
            <a:ext cx="111061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Start with the familiar nodes</a:t>
            </a:r>
          </a:p>
        </p:txBody>
      </p:sp>
      <p:sp>
        <p:nvSpPr>
          <p:cNvPr id="4" name="title-rule-2">
            <a:extLst xmlns:a="http://schemas.openxmlformats.org/drawingml/2006/main">
              <a:ext uri="{FF2B5EF4-FFF2-40B4-BE49-F238E27FC236}">
                <a16:creationId xmlns:a16="http://schemas.microsoft.com/office/drawing/2014/main" id="{18BFB84D-88D5-4C19-81BC-8F6FF948B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11106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page-2">
            <a:extLst xmlns:a="http://schemas.openxmlformats.org/drawingml/2006/main">
              <a:ext uri="{FF2B5EF4-FFF2-40B4-BE49-F238E27FC236}">
                <a16:creationId xmlns:a16="http://schemas.microsoft.com/office/drawing/2014/main" id="{31887513-6F52-4CE8-B5E5-B70F4201A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429375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rPr>
              <a:t>2</a:t>
            </a:r>
          </a:p>
        </p:txBody>
      </p:sp>
      <p:sp>
        <p:nvSpPr>
          <p:cNvPr id="6" name="chronology-axis">
            <a:extLst xmlns:a="http://schemas.openxmlformats.org/drawingml/2006/main">
              <a:ext uri="{FF2B5EF4-FFF2-40B4-BE49-F238E27FC236}">
                <a16:creationId xmlns:a16="http://schemas.microsoft.com/office/drawing/2014/main" id="{685E8A16-8D03-4BE6-98F6-1F1F5F337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429000"/>
            <a:ext cx="10287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8BCC4"/>
            </a:solidFill>
            <a:prstDash val="solid"/>
          </a:ln>
        </p:spPr>
      </p:sp>
      <p:sp>
        <p:nvSpPr>
          <p:cNvPr id="7" name="anchor-near-east">
            <a:extLst xmlns:a="http://schemas.openxmlformats.org/drawingml/2006/main">
              <a:ext uri="{FF2B5EF4-FFF2-40B4-BE49-F238E27FC236}">
                <a16:creationId xmlns:a16="http://schemas.microsoft.com/office/drawing/2014/main" id="{4E38306C-65B5-4350-BAA7-7AF333230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8" name="anchor-athens-jerusalem">
            <a:extLst xmlns:a="http://schemas.openxmlformats.org/drawingml/2006/main">
              <a:ext uri="{FF2B5EF4-FFF2-40B4-BE49-F238E27FC236}">
                <a16:creationId xmlns:a16="http://schemas.microsoft.com/office/drawing/2014/main" id="{A5E3C2FE-0667-48F4-B2CD-7120052BE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9" name="anchor-rome">
            <a:extLst xmlns:a="http://schemas.openxmlformats.org/drawingml/2006/main">
              <a:ext uri="{FF2B5EF4-FFF2-40B4-BE49-F238E27FC236}">
                <a16:creationId xmlns:a16="http://schemas.microsoft.com/office/drawing/2014/main" id="{95E39957-D7B5-43E6-86AB-38C2AA427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0" name="anchor-christianity">
            <a:extLst xmlns:a="http://schemas.openxmlformats.org/drawingml/2006/main">
              <a:ext uri="{FF2B5EF4-FFF2-40B4-BE49-F238E27FC236}">
                <a16:creationId xmlns:a16="http://schemas.microsoft.com/office/drawing/2014/main" id="{7DE89C46-D294-42C6-800C-5477F32DB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1" name="anchor-christendom">
            <a:extLst xmlns:a="http://schemas.openxmlformats.org/drawingml/2006/main">
              <a:ext uri="{FF2B5EF4-FFF2-40B4-BE49-F238E27FC236}">
                <a16:creationId xmlns:a16="http://schemas.microsoft.com/office/drawing/2014/main" id="{1C598BD0-5B3E-4A65-AF7E-924FC196C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2" name="anchor-renaissance">
            <a:extLst xmlns:a="http://schemas.openxmlformats.org/drawingml/2006/main">
              <a:ext uri="{FF2B5EF4-FFF2-40B4-BE49-F238E27FC236}">
                <a16:creationId xmlns:a16="http://schemas.microsoft.com/office/drawing/2014/main" id="{16C15D9F-0F51-4B20-82C9-807A69AA3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3" name="anchor-nation-states">
            <a:extLst xmlns:a="http://schemas.openxmlformats.org/drawingml/2006/main">
              <a:ext uri="{FF2B5EF4-FFF2-40B4-BE49-F238E27FC236}">
                <a16:creationId xmlns:a16="http://schemas.microsoft.com/office/drawing/2014/main" id="{C4BB6C18-9FAE-4E3F-BEC0-3ED98CDDC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4" name="anchor-byzantium-islam">
            <a:extLst xmlns:a="http://schemas.openxmlformats.org/drawingml/2006/main">
              <a:ext uri="{FF2B5EF4-FFF2-40B4-BE49-F238E27FC236}">
                <a16:creationId xmlns:a16="http://schemas.microsoft.com/office/drawing/2014/main" id="{64D3D807-F6A7-4F09-A294-6890C865C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50958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5" name="node-near-east">
            <a:extLst xmlns:a="http://schemas.openxmlformats.org/drawingml/2006/main">
              <a:ext uri="{FF2B5EF4-FFF2-40B4-BE49-F238E27FC236}">
                <a16:creationId xmlns:a16="http://schemas.microsoft.com/office/drawing/2014/main" id="{580B9715-C86C-4FD6-A95D-1614A9417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6" name="label-near-east">
            <a:extLst xmlns:a="http://schemas.openxmlformats.org/drawingml/2006/main">
              <a:ext uri="{FF2B5EF4-FFF2-40B4-BE49-F238E27FC236}">
                <a16:creationId xmlns:a16="http://schemas.microsoft.com/office/drawing/2014/main" id="{850147F4-B077-41D5-9DBF-614770C96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251460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Ancient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Near East</a:t>
            </a:r>
          </a:p>
        </p:txBody>
      </p:sp>
      <p:sp>
        <p:nvSpPr>
          <p:cNvPr id="17" name="node-athens-jerusalem">
            <a:extLst xmlns:a="http://schemas.openxmlformats.org/drawingml/2006/main">
              <a:ext uri="{FF2B5EF4-FFF2-40B4-BE49-F238E27FC236}">
                <a16:creationId xmlns:a16="http://schemas.microsoft.com/office/drawing/2014/main" id="{37B3611C-0E6F-4AB9-AC46-5420FB94A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8" name="label-athens-jerusalem">
            <a:extLst xmlns:a="http://schemas.openxmlformats.org/drawingml/2006/main">
              <a:ext uri="{FF2B5EF4-FFF2-40B4-BE49-F238E27FC236}">
                <a16:creationId xmlns:a16="http://schemas.microsoft.com/office/drawing/2014/main" id="{11E774DF-D0D1-4D25-A044-5859D247D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3781425"/>
            <a:ext cx="1428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Athens &amp;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Jerusalem</a:t>
            </a:r>
          </a:p>
        </p:txBody>
      </p:sp>
      <p:sp>
        <p:nvSpPr>
          <p:cNvPr id="19" name="node-rome">
            <a:extLst xmlns:a="http://schemas.openxmlformats.org/drawingml/2006/main">
              <a:ext uri="{FF2B5EF4-FFF2-40B4-BE49-F238E27FC236}">
                <a16:creationId xmlns:a16="http://schemas.microsoft.com/office/drawing/2014/main" id="{57F275E8-9568-4D4F-850C-B59EA49CD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0" name="label-rome">
            <a:extLst xmlns:a="http://schemas.openxmlformats.org/drawingml/2006/main">
              <a:ext uri="{FF2B5EF4-FFF2-40B4-BE49-F238E27FC236}">
                <a16:creationId xmlns:a16="http://schemas.microsoft.com/office/drawing/2014/main" id="{610A4F9E-E914-4B2E-BFD2-F912D5D76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66700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Rome</a:t>
            </a:r>
          </a:p>
        </p:txBody>
      </p:sp>
      <p:sp>
        <p:nvSpPr>
          <p:cNvPr id="21" name="node-christianity">
            <a:extLst xmlns:a="http://schemas.openxmlformats.org/drawingml/2006/main">
              <a:ext uri="{FF2B5EF4-FFF2-40B4-BE49-F238E27FC236}">
                <a16:creationId xmlns:a16="http://schemas.microsoft.com/office/drawing/2014/main" id="{1EB3393F-CE8C-4F59-9811-DD8DF8E50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2" name="label-christianity">
            <a:extLst xmlns:a="http://schemas.openxmlformats.org/drawingml/2006/main">
              <a:ext uri="{FF2B5EF4-FFF2-40B4-BE49-F238E27FC236}">
                <a16:creationId xmlns:a16="http://schemas.microsoft.com/office/drawing/2014/main" id="{6A104198-B297-4479-8735-556C13FC9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857625"/>
            <a:ext cx="1428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Christianity</a:t>
            </a:r>
          </a:p>
        </p:txBody>
      </p:sp>
      <p:sp>
        <p:nvSpPr>
          <p:cNvPr id="23" name="node-christendom">
            <a:extLst xmlns:a="http://schemas.openxmlformats.org/drawingml/2006/main">
              <a:ext uri="{FF2B5EF4-FFF2-40B4-BE49-F238E27FC236}">
                <a16:creationId xmlns:a16="http://schemas.microsoft.com/office/drawing/2014/main" id="{22F320ED-DA5D-495A-AE8D-EBEE9AEAE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4" name="label-christendom">
            <a:extLst xmlns:a="http://schemas.openxmlformats.org/drawingml/2006/main">
              <a:ext uri="{FF2B5EF4-FFF2-40B4-BE49-F238E27FC236}">
                <a16:creationId xmlns:a16="http://schemas.microsoft.com/office/drawing/2014/main" id="{3C7DE5CD-CF50-44D3-8B74-9E97F7B7E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51460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Medieval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Christendom</a:t>
            </a:r>
          </a:p>
        </p:txBody>
      </p:sp>
      <p:sp>
        <p:nvSpPr>
          <p:cNvPr id="25" name="node-renaissance">
            <a:extLst xmlns:a="http://schemas.openxmlformats.org/drawingml/2006/main">
              <a:ext uri="{FF2B5EF4-FFF2-40B4-BE49-F238E27FC236}">
                <a16:creationId xmlns:a16="http://schemas.microsoft.com/office/drawing/2014/main" id="{8E419BC4-2F61-42C9-8783-3C846AA6B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6" name="label-renaissance">
            <a:extLst xmlns:a="http://schemas.openxmlformats.org/drawingml/2006/main">
              <a:ext uri="{FF2B5EF4-FFF2-40B4-BE49-F238E27FC236}">
                <a16:creationId xmlns:a16="http://schemas.microsoft.com/office/drawing/2014/main" id="{CD318A3A-F1F1-47C2-817D-A2E83B7F7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781425"/>
            <a:ext cx="1428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Renaissance &amp;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Reformation</a:t>
            </a:r>
          </a:p>
        </p:txBody>
      </p:sp>
      <p:sp>
        <p:nvSpPr>
          <p:cNvPr id="27" name="node-nation-states">
            <a:extLst xmlns:a="http://schemas.openxmlformats.org/drawingml/2006/main">
              <a:ext uri="{FF2B5EF4-FFF2-40B4-BE49-F238E27FC236}">
                <a16:creationId xmlns:a16="http://schemas.microsoft.com/office/drawing/2014/main" id="{AC575D3E-D00E-43AE-BBEA-90867FD29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8" name="label-nation-states">
            <a:extLst xmlns:a="http://schemas.openxmlformats.org/drawingml/2006/main">
              <a:ext uri="{FF2B5EF4-FFF2-40B4-BE49-F238E27FC236}">
                <a16:creationId xmlns:a16="http://schemas.microsoft.com/office/drawing/2014/main" id="{FDD33AAA-B052-4E04-A164-F144F89E9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251460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European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nation-states</a:t>
            </a:r>
          </a:p>
        </p:txBody>
      </p:sp>
      <p:sp>
        <p:nvSpPr>
          <p:cNvPr id="29" name="node-byzantium-islam">
            <a:extLst xmlns:a="http://schemas.openxmlformats.org/drawingml/2006/main">
              <a:ext uri="{FF2B5EF4-FFF2-40B4-BE49-F238E27FC236}">
                <a16:creationId xmlns:a16="http://schemas.microsoft.com/office/drawing/2014/main" id="{98541CE6-74A4-4A05-B178-35CB53CCE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50577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0" name="label-byzantium-islam">
            <a:extLst xmlns:a="http://schemas.openxmlformats.org/drawingml/2006/main">
              <a:ext uri="{FF2B5EF4-FFF2-40B4-BE49-F238E27FC236}">
                <a16:creationId xmlns:a16="http://schemas.microsoft.com/office/drawing/2014/main" id="{FD1D2038-6363-4AF6-AA9A-701B21C58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5467350"/>
            <a:ext cx="20002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Byzantium &amp; Islam</a:t>
            </a:r>
          </a:p>
        </p:txBody>
      </p:sp>
    </p:spTree>
    <p:extLst>
      <p:ext uri="{BB962C8B-B14F-4D97-AF65-F5344CB8AC3E}">
        <p14:creationId xmlns:p14="http://schemas.microsoft.com/office/powerpoint/2010/main" val="194688817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eyebrow-3">
            <a:extLst xmlns:a="http://schemas.openxmlformats.org/drawingml/2006/main">
              <a:ext uri="{FF2B5EF4-FFF2-40B4-BE49-F238E27FC236}">
                <a16:creationId xmlns:a16="http://schemas.microsoft.com/office/drawing/2014/main" id="{FC9E9FF5-6D88-4C3D-8EEE-62983B799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048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rPr>
              <a:t>DWC 201  •  AUGUST 31</a:t>
            </a:r>
          </a:p>
        </p:txBody>
      </p:sp>
      <p:sp>
        <p:nvSpPr>
          <p:cNvPr id="2" name="state-3">
            <a:extLst xmlns:a="http://schemas.openxmlformats.org/drawingml/2006/main">
              <a:ext uri="{FF2B5EF4-FFF2-40B4-BE49-F238E27FC236}">
                <a16:creationId xmlns:a16="http://schemas.microsoft.com/office/drawing/2014/main" id="{5A5601ED-1C4A-4740-BD44-2597DF9FF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04800"/>
            <a:ext cx="2619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rPr>
              <a:t>PASS 1 — INHERITANCE</a:t>
            </a:r>
          </a:p>
        </p:txBody>
      </p:sp>
      <p:sp>
        <p:nvSpPr>
          <p:cNvPr id="3" name="title-3">
            <a:extLst xmlns:a="http://schemas.openxmlformats.org/drawingml/2006/main">
              <a:ext uri="{FF2B5EF4-FFF2-40B4-BE49-F238E27FC236}">
                <a16:creationId xmlns:a16="http://schemas.microsoft.com/office/drawing/2014/main" id="{1FF1B68D-FA4F-4FC0-841F-52F8A2E13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23900"/>
            <a:ext cx="111061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A genealogy turns sequence into inheritance</a:t>
            </a:r>
          </a:p>
        </p:txBody>
      </p:sp>
      <p:sp>
        <p:nvSpPr>
          <p:cNvPr id="4" name="title-rule-3">
            <a:extLst xmlns:a="http://schemas.openxmlformats.org/drawingml/2006/main">
              <a:ext uri="{FF2B5EF4-FFF2-40B4-BE49-F238E27FC236}">
                <a16:creationId xmlns:a16="http://schemas.microsoft.com/office/drawing/2014/main" id="{9E2B5BBA-E6F5-4BF0-98E1-C73E25968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11106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page-3">
            <a:extLst xmlns:a="http://schemas.openxmlformats.org/drawingml/2006/main">
              <a:ext uri="{FF2B5EF4-FFF2-40B4-BE49-F238E27FC236}">
                <a16:creationId xmlns:a16="http://schemas.microsoft.com/office/drawing/2014/main" id="{08371F62-CAB8-4F08-90D2-B305AF8E2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429375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rPr>
              <a:t>3</a:t>
            </a:r>
          </a:p>
        </p:txBody>
      </p:sp>
      <p:sp>
        <p:nvSpPr>
          <p:cNvPr id="6" name="chronology-axis">
            <a:extLst xmlns:a="http://schemas.openxmlformats.org/drawingml/2006/main">
              <a:ext uri="{FF2B5EF4-FFF2-40B4-BE49-F238E27FC236}">
                <a16:creationId xmlns:a16="http://schemas.microsoft.com/office/drawing/2014/main" id="{748D28D5-40E8-4A7C-9701-1F3A552D8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429000"/>
            <a:ext cx="10287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8BCC4"/>
            </a:solidFill>
            <a:prstDash val="solid"/>
          </a:ln>
        </p:spPr>
      </p:sp>
      <p:sp>
        <p:nvSpPr>
          <p:cNvPr id="7" name="anchor-near-east">
            <a:extLst xmlns:a="http://schemas.openxmlformats.org/drawingml/2006/main">
              <a:ext uri="{FF2B5EF4-FFF2-40B4-BE49-F238E27FC236}">
                <a16:creationId xmlns:a16="http://schemas.microsoft.com/office/drawing/2014/main" id="{B836434F-BC56-49EF-963B-107B1554F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8" name="anchor-athens-jerusalem">
            <a:extLst xmlns:a="http://schemas.openxmlformats.org/drawingml/2006/main">
              <a:ext uri="{FF2B5EF4-FFF2-40B4-BE49-F238E27FC236}">
                <a16:creationId xmlns:a16="http://schemas.microsoft.com/office/drawing/2014/main" id="{006D01D2-FF0D-49E8-94BE-589B45481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9" name="anchor-rome">
            <a:extLst xmlns:a="http://schemas.openxmlformats.org/drawingml/2006/main">
              <a:ext uri="{FF2B5EF4-FFF2-40B4-BE49-F238E27FC236}">
                <a16:creationId xmlns:a16="http://schemas.microsoft.com/office/drawing/2014/main" id="{CE42A3D6-4FC1-4139-83AC-F1E505787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0" name="anchor-christianity">
            <a:extLst xmlns:a="http://schemas.openxmlformats.org/drawingml/2006/main">
              <a:ext uri="{FF2B5EF4-FFF2-40B4-BE49-F238E27FC236}">
                <a16:creationId xmlns:a16="http://schemas.microsoft.com/office/drawing/2014/main" id="{3B1C7F76-BEED-4D3D-B52E-BB807F837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1" name="anchor-christendom">
            <a:extLst xmlns:a="http://schemas.openxmlformats.org/drawingml/2006/main">
              <a:ext uri="{FF2B5EF4-FFF2-40B4-BE49-F238E27FC236}">
                <a16:creationId xmlns:a16="http://schemas.microsoft.com/office/drawing/2014/main" id="{B07044E3-7DCC-44B2-AAE5-D44C96350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2" name="anchor-renaissance">
            <a:extLst xmlns:a="http://schemas.openxmlformats.org/drawingml/2006/main">
              <a:ext uri="{FF2B5EF4-FFF2-40B4-BE49-F238E27FC236}">
                <a16:creationId xmlns:a16="http://schemas.microsoft.com/office/drawing/2014/main" id="{E3D20287-3515-4D84-9953-96D286015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3" name="anchor-nation-states">
            <a:extLst xmlns:a="http://schemas.openxmlformats.org/drawingml/2006/main">
              <a:ext uri="{FF2B5EF4-FFF2-40B4-BE49-F238E27FC236}">
                <a16:creationId xmlns:a16="http://schemas.microsoft.com/office/drawing/2014/main" id="{6FE0C14B-925B-4537-A945-C0EC47C51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4" name="anchor-byzantium-islam">
            <a:extLst xmlns:a="http://schemas.openxmlformats.org/drawingml/2006/main">
              <a:ext uri="{FF2B5EF4-FFF2-40B4-BE49-F238E27FC236}">
                <a16:creationId xmlns:a16="http://schemas.microsoft.com/office/drawing/2014/main" id="{D0972F80-9966-494C-8771-9C8F26E7E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50958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54" name=""/>
          <p:cNvCxnSpPr>
            <a:stCxn xmlns:a="http://schemas.openxmlformats.org/drawingml/2006/main" id="7" idx="6"/>
            <a:endCxn xmlns:a="http://schemas.openxmlformats.org/drawingml/2006/main" id="8" idx="2"/>
          </p:cNvCxnSpPr>
          <p:nvPr/>
        </p:nvCxnSpPr>
        <p:spPr>
          <a:xfrm xmlns:a="http://schemas.openxmlformats.org/drawingml/2006/main">
            <a:off x="9525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55" name=""/>
          <p:cNvCxnSpPr>
            <a:stCxn xmlns:a="http://schemas.openxmlformats.org/drawingml/2006/main" id="8" idx="6"/>
            <a:endCxn xmlns:a="http://schemas.openxmlformats.org/drawingml/2006/main" id="9" idx="2"/>
          </p:cNvCxnSpPr>
          <p:nvPr/>
        </p:nvCxnSpPr>
        <p:spPr>
          <a:xfrm xmlns:a="http://schemas.openxmlformats.org/drawingml/2006/main">
            <a:off x="26670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56" name=""/>
          <p:cNvCxnSpPr>
            <a:stCxn xmlns:a="http://schemas.openxmlformats.org/drawingml/2006/main" id="9" idx="6"/>
            <a:endCxn xmlns:a="http://schemas.openxmlformats.org/drawingml/2006/main" id="10" idx="2"/>
          </p:cNvCxnSpPr>
          <p:nvPr/>
        </p:nvCxnSpPr>
        <p:spPr>
          <a:xfrm xmlns:a="http://schemas.openxmlformats.org/drawingml/2006/main">
            <a:off x="43815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57" name=""/>
          <p:cNvCxnSpPr>
            <a:stCxn xmlns:a="http://schemas.openxmlformats.org/drawingml/2006/main" id="10" idx="6"/>
            <a:endCxn xmlns:a="http://schemas.openxmlformats.org/drawingml/2006/main" id="11" idx="2"/>
          </p:cNvCxnSpPr>
          <p:nvPr/>
        </p:nvCxnSpPr>
        <p:spPr>
          <a:xfrm xmlns:a="http://schemas.openxmlformats.org/drawingml/2006/main">
            <a:off x="60960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58" name=""/>
          <p:cNvCxnSpPr>
            <a:stCxn xmlns:a="http://schemas.openxmlformats.org/drawingml/2006/main" id="11" idx="6"/>
            <a:endCxn xmlns:a="http://schemas.openxmlformats.org/drawingml/2006/main" id="12" idx="2"/>
          </p:cNvCxnSpPr>
          <p:nvPr/>
        </p:nvCxnSpPr>
        <p:spPr>
          <a:xfrm xmlns:a="http://schemas.openxmlformats.org/drawingml/2006/main">
            <a:off x="78105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59" name=""/>
          <p:cNvCxnSpPr>
            <a:stCxn xmlns:a="http://schemas.openxmlformats.org/drawingml/2006/main" id="12" idx="6"/>
            <a:endCxn xmlns:a="http://schemas.openxmlformats.org/drawingml/2006/main" id="13" idx="2"/>
          </p:cNvCxnSpPr>
          <p:nvPr/>
        </p:nvCxnSpPr>
        <p:spPr>
          <a:xfrm xmlns:a="http://schemas.openxmlformats.org/drawingml/2006/main">
            <a:off x="95250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sp>
        <p:nvSpPr>
          <p:cNvPr id="21" name="node-near-east">
            <a:extLst xmlns:a="http://schemas.openxmlformats.org/drawingml/2006/main">
              <a:ext uri="{FF2B5EF4-FFF2-40B4-BE49-F238E27FC236}">
                <a16:creationId xmlns:a16="http://schemas.microsoft.com/office/drawing/2014/main" id="{3E05C80A-ABEA-4B37-B67B-274645233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2" name="label-near-east">
            <a:extLst xmlns:a="http://schemas.openxmlformats.org/drawingml/2006/main">
              <a:ext uri="{FF2B5EF4-FFF2-40B4-BE49-F238E27FC236}">
                <a16:creationId xmlns:a16="http://schemas.microsoft.com/office/drawing/2014/main" id="{4EF0BE03-3BBC-4C65-B876-6DBF90036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251460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Ancient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Near East</a:t>
            </a:r>
          </a:p>
        </p:txBody>
      </p:sp>
      <p:sp>
        <p:nvSpPr>
          <p:cNvPr id="23" name="node-athens-jerusalem">
            <a:extLst xmlns:a="http://schemas.openxmlformats.org/drawingml/2006/main">
              <a:ext uri="{FF2B5EF4-FFF2-40B4-BE49-F238E27FC236}">
                <a16:creationId xmlns:a16="http://schemas.microsoft.com/office/drawing/2014/main" id="{3D398BDE-2E5D-459D-9DA5-816DC3514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4" name="label-athens-jerusalem">
            <a:extLst xmlns:a="http://schemas.openxmlformats.org/drawingml/2006/main">
              <a:ext uri="{FF2B5EF4-FFF2-40B4-BE49-F238E27FC236}">
                <a16:creationId xmlns:a16="http://schemas.microsoft.com/office/drawing/2014/main" id="{1DAE77C2-6242-4F19-A10A-3B097C1AA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3781425"/>
            <a:ext cx="1428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Athens &amp;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Jerusalem</a:t>
            </a:r>
          </a:p>
        </p:txBody>
      </p:sp>
      <p:sp>
        <p:nvSpPr>
          <p:cNvPr id="25" name="node-rome">
            <a:extLst xmlns:a="http://schemas.openxmlformats.org/drawingml/2006/main">
              <a:ext uri="{FF2B5EF4-FFF2-40B4-BE49-F238E27FC236}">
                <a16:creationId xmlns:a16="http://schemas.microsoft.com/office/drawing/2014/main" id="{F5AA85F9-80EE-44FA-A7D5-B16D25FCF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6" name="label-rome">
            <a:extLst xmlns:a="http://schemas.openxmlformats.org/drawingml/2006/main">
              <a:ext uri="{FF2B5EF4-FFF2-40B4-BE49-F238E27FC236}">
                <a16:creationId xmlns:a16="http://schemas.microsoft.com/office/drawing/2014/main" id="{AC30FFB9-1F8C-4F6A-9CDE-21C9C09CC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66700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Rome</a:t>
            </a:r>
          </a:p>
        </p:txBody>
      </p:sp>
      <p:sp>
        <p:nvSpPr>
          <p:cNvPr id="27" name="node-christianity">
            <a:extLst xmlns:a="http://schemas.openxmlformats.org/drawingml/2006/main">
              <a:ext uri="{FF2B5EF4-FFF2-40B4-BE49-F238E27FC236}">
                <a16:creationId xmlns:a16="http://schemas.microsoft.com/office/drawing/2014/main" id="{3A1FF757-A3A7-4CCD-9D4A-CD346614F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8" name="label-christianity">
            <a:extLst xmlns:a="http://schemas.openxmlformats.org/drawingml/2006/main">
              <a:ext uri="{FF2B5EF4-FFF2-40B4-BE49-F238E27FC236}">
                <a16:creationId xmlns:a16="http://schemas.microsoft.com/office/drawing/2014/main" id="{19262AC8-E40F-4F10-A964-ABEBEBFD2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857625"/>
            <a:ext cx="1428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Christianity</a:t>
            </a:r>
          </a:p>
        </p:txBody>
      </p:sp>
      <p:sp>
        <p:nvSpPr>
          <p:cNvPr id="29" name="node-christendom">
            <a:extLst xmlns:a="http://schemas.openxmlformats.org/drawingml/2006/main">
              <a:ext uri="{FF2B5EF4-FFF2-40B4-BE49-F238E27FC236}">
                <a16:creationId xmlns:a16="http://schemas.microsoft.com/office/drawing/2014/main" id="{E174CDC3-1E97-43EF-9691-F77E867B4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0" name="label-christendom">
            <a:extLst xmlns:a="http://schemas.openxmlformats.org/drawingml/2006/main">
              <a:ext uri="{FF2B5EF4-FFF2-40B4-BE49-F238E27FC236}">
                <a16:creationId xmlns:a16="http://schemas.microsoft.com/office/drawing/2014/main" id="{B9159E61-E7FF-4842-A61C-3B40BDD6A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51460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Medieval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Christendom</a:t>
            </a:r>
          </a:p>
        </p:txBody>
      </p:sp>
      <p:sp>
        <p:nvSpPr>
          <p:cNvPr id="31" name="node-renaissance">
            <a:extLst xmlns:a="http://schemas.openxmlformats.org/drawingml/2006/main">
              <a:ext uri="{FF2B5EF4-FFF2-40B4-BE49-F238E27FC236}">
                <a16:creationId xmlns:a16="http://schemas.microsoft.com/office/drawing/2014/main" id="{FE708968-05BC-41F5-8C68-93AEB9EA9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2" name="label-renaissance">
            <a:extLst xmlns:a="http://schemas.openxmlformats.org/drawingml/2006/main">
              <a:ext uri="{FF2B5EF4-FFF2-40B4-BE49-F238E27FC236}">
                <a16:creationId xmlns:a16="http://schemas.microsoft.com/office/drawing/2014/main" id="{3E103F07-3CBD-40A9-9C50-4C0075F6E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781425"/>
            <a:ext cx="1428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Renaissance &amp;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Reformation</a:t>
            </a:r>
          </a:p>
        </p:txBody>
      </p:sp>
      <p:sp>
        <p:nvSpPr>
          <p:cNvPr id="33" name="node-nation-states">
            <a:extLst xmlns:a="http://schemas.openxmlformats.org/drawingml/2006/main">
              <a:ext uri="{FF2B5EF4-FFF2-40B4-BE49-F238E27FC236}">
                <a16:creationId xmlns:a16="http://schemas.microsoft.com/office/drawing/2014/main" id="{2EE90163-E55D-4578-BC1B-C14F454DB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4" name="label-nation-states">
            <a:extLst xmlns:a="http://schemas.openxmlformats.org/drawingml/2006/main">
              <a:ext uri="{FF2B5EF4-FFF2-40B4-BE49-F238E27FC236}">
                <a16:creationId xmlns:a16="http://schemas.microsoft.com/office/drawing/2014/main" id="{9C12B0DE-84DF-42BA-B5AC-567835301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251460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European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nation-states</a:t>
            </a:r>
          </a:p>
        </p:txBody>
      </p:sp>
      <p:sp>
        <p:nvSpPr>
          <p:cNvPr id="35" name="node-byzantium-islam">
            <a:extLst xmlns:a="http://schemas.openxmlformats.org/drawingml/2006/main">
              <a:ext uri="{FF2B5EF4-FFF2-40B4-BE49-F238E27FC236}">
                <a16:creationId xmlns:a16="http://schemas.microsoft.com/office/drawing/2014/main" id="{2B45DE60-A3EA-4328-AB9D-DF5219754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50577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6" name="label-byzantium-islam">
            <a:extLst xmlns:a="http://schemas.openxmlformats.org/drawingml/2006/main">
              <a:ext uri="{FF2B5EF4-FFF2-40B4-BE49-F238E27FC236}">
                <a16:creationId xmlns:a16="http://schemas.microsoft.com/office/drawing/2014/main" id="{33BE930E-0BDB-4D88-A41D-59659DD48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5467350"/>
            <a:ext cx="20002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Byzantium &amp; Islam</a:t>
            </a:r>
          </a:p>
        </p:txBody>
      </p:sp>
      <p:sp>
        <p:nvSpPr>
          <p:cNvPr id="37" name="lineage-verbs">
            <a:extLst xmlns:a="http://schemas.openxmlformats.org/drawingml/2006/main">
              <a:ext uri="{FF2B5EF4-FFF2-40B4-BE49-F238E27FC236}">
                <a16:creationId xmlns:a16="http://schemas.microsoft.com/office/drawing/2014/main" id="{1E34FD36-4C29-43A3-9749-DCA2A3147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772150"/>
            <a:ext cx="51435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19050" rIns="5715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rPr>
              <a:t>inherits  ·  preserves  ·  develops  ·  transmits</a:t>
            </a:r>
          </a:p>
        </p:txBody>
      </p:sp>
      <p:sp>
        <p:nvSpPr>
          <p:cNvPr id="38" name="legend-line-inheritance">
            <a:extLst xmlns:a="http://schemas.openxmlformats.org/drawingml/2006/main">
              <a:ext uri="{FF2B5EF4-FFF2-40B4-BE49-F238E27FC236}">
                <a16:creationId xmlns:a16="http://schemas.microsoft.com/office/drawing/2014/main" id="{64E06939-91B4-4080-B49C-B9A2CDD5C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153150"/>
            <a:ext cx="323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E76D0"/>
            </a:solidFill>
            <a:prstDash val="solid"/>
          </a:ln>
        </p:spPr>
      </p:sp>
      <p:sp>
        <p:nvSpPr>
          <p:cNvPr id="39" name="legend-inheritance">
            <a:extLst xmlns:a="http://schemas.openxmlformats.org/drawingml/2006/main">
              <a:ext uri="{FF2B5EF4-FFF2-40B4-BE49-F238E27FC236}">
                <a16:creationId xmlns:a16="http://schemas.microsoft.com/office/drawing/2014/main" id="{4BE1FB32-588C-49D1-A196-F24A9C355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01980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rPr>
              <a:t>inheritance</a:t>
            </a:r>
          </a:p>
        </p:txBody>
      </p:sp>
    </p:spTree>
    <p:extLst>
      <p:ext uri="{BB962C8B-B14F-4D97-AF65-F5344CB8AC3E}">
        <p14:creationId xmlns:p14="http://schemas.microsoft.com/office/powerpoint/2010/main" val="195660128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eyebrow-4">
            <a:extLst xmlns:a="http://schemas.openxmlformats.org/drawingml/2006/main">
              <a:ext uri="{FF2B5EF4-FFF2-40B4-BE49-F238E27FC236}">
                <a16:creationId xmlns:a16="http://schemas.microsoft.com/office/drawing/2014/main" id="{B74D7FB6-761E-47F6-B8C1-A3D2BAB48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048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rPr>
              <a:t>DWC 201  •  AUGUST 31</a:t>
            </a:r>
          </a:p>
        </p:txBody>
      </p:sp>
      <p:sp>
        <p:nvSpPr>
          <p:cNvPr id="2" name="state-4">
            <a:extLst xmlns:a="http://schemas.openxmlformats.org/drawingml/2006/main">
              <a:ext uri="{FF2B5EF4-FFF2-40B4-BE49-F238E27FC236}">
                <a16:creationId xmlns:a16="http://schemas.microsoft.com/office/drawing/2014/main" id="{B1997232-1875-4FB3-A7EB-BD2A6CE37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04800"/>
            <a:ext cx="2619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rPr>
              <a:t>PASS 2 — POWER</a:t>
            </a:r>
          </a:p>
        </p:txBody>
      </p:sp>
      <p:sp>
        <p:nvSpPr>
          <p:cNvPr id="3" name="title-4">
            <a:extLst xmlns:a="http://schemas.openxmlformats.org/drawingml/2006/main">
              <a:ext uri="{FF2B5EF4-FFF2-40B4-BE49-F238E27FC236}">
                <a16:creationId xmlns:a16="http://schemas.microsoft.com/office/drawing/2014/main" id="{9A7E49DC-9C22-4DDD-8BC8-183A758C4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23900"/>
            <a:ext cx="111061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Power changes the verbs</a:t>
            </a:r>
          </a:p>
        </p:txBody>
      </p:sp>
      <p:sp>
        <p:nvSpPr>
          <p:cNvPr id="4" name="title-rule-4">
            <a:extLst xmlns:a="http://schemas.openxmlformats.org/drawingml/2006/main">
              <a:ext uri="{FF2B5EF4-FFF2-40B4-BE49-F238E27FC236}">
                <a16:creationId xmlns:a16="http://schemas.microsoft.com/office/drawing/2014/main" id="{54F65769-653B-4C82-A5EA-8C5D4DE6F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11106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page-4">
            <a:extLst xmlns:a="http://schemas.openxmlformats.org/drawingml/2006/main">
              <a:ext uri="{FF2B5EF4-FFF2-40B4-BE49-F238E27FC236}">
                <a16:creationId xmlns:a16="http://schemas.microsoft.com/office/drawing/2014/main" id="{3848FE2A-7494-4810-99D0-014DB7B6C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429375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rPr>
              <a:t>4</a:t>
            </a:r>
          </a:p>
        </p:txBody>
      </p:sp>
      <p:sp>
        <p:nvSpPr>
          <p:cNvPr id="6" name="chronology-axis">
            <a:extLst xmlns:a="http://schemas.openxmlformats.org/drawingml/2006/main">
              <a:ext uri="{FF2B5EF4-FFF2-40B4-BE49-F238E27FC236}">
                <a16:creationId xmlns:a16="http://schemas.microsoft.com/office/drawing/2014/main" id="{9590729F-B985-4B24-9B78-539856ED9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429000"/>
            <a:ext cx="10287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8BCC4"/>
            </a:solidFill>
            <a:prstDash val="solid"/>
          </a:ln>
        </p:spPr>
      </p:sp>
      <p:sp>
        <p:nvSpPr>
          <p:cNvPr id="7" name="anchor-near-east">
            <a:extLst xmlns:a="http://schemas.openxmlformats.org/drawingml/2006/main">
              <a:ext uri="{FF2B5EF4-FFF2-40B4-BE49-F238E27FC236}">
                <a16:creationId xmlns:a16="http://schemas.microsoft.com/office/drawing/2014/main" id="{AE54F644-9C0E-4C2B-A779-26B37DDB8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8" name="anchor-athens-jerusalem">
            <a:extLst xmlns:a="http://schemas.openxmlformats.org/drawingml/2006/main">
              <a:ext uri="{FF2B5EF4-FFF2-40B4-BE49-F238E27FC236}">
                <a16:creationId xmlns:a16="http://schemas.microsoft.com/office/drawing/2014/main" id="{E19C3373-8C8F-496A-9547-C8D83C309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9" name="anchor-rome">
            <a:extLst xmlns:a="http://schemas.openxmlformats.org/drawingml/2006/main">
              <a:ext uri="{FF2B5EF4-FFF2-40B4-BE49-F238E27FC236}">
                <a16:creationId xmlns:a16="http://schemas.microsoft.com/office/drawing/2014/main" id="{B0AF860F-CFF4-4A9B-B4C2-B81F5AC36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0" name="anchor-christianity">
            <a:extLst xmlns:a="http://schemas.openxmlformats.org/drawingml/2006/main">
              <a:ext uri="{FF2B5EF4-FFF2-40B4-BE49-F238E27FC236}">
                <a16:creationId xmlns:a16="http://schemas.microsoft.com/office/drawing/2014/main" id="{CAFE1CC1-208A-43DA-B932-A0095C3FD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1" name="anchor-christendom">
            <a:extLst xmlns:a="http://schemas.openxmlformats.org/drawingml/2006/main">
              <a:ext uri="{FF2B5EF4-FFF2-40B4-BE49-F238E27FC236}">
                <a16:creationId xmlns:a16="http://schemas.microsoft.com/office/drawing/2014/main" id="{8BD0846C-A05C-4B3D-9A06-788AFE04F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2" name="anchor-renaissance">
            <a:extLst xmlns:a="http://schemas.openxmlformats.org/drawingml/2006/main">
              <a:ext uri="{FF2B5EF4-FFF2-40B4-BE49-F238E27FC236}">
                <a16:creationId xmlns:a16="http://schemas.microsoft.com/office/drawing/2014/main" id="{A3719E28-07B3-4433-A591-EE45A3146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3" name="anchor-nation-states">
            <a:extLst xmlns:a="http://schemas.openxmlformats.org/drawingml/2006/main">
              <a:ext uri="{FF2B5EF4-FFF2-40B4-BE49-F238E27FC236}">
                <a16:creationId xmlns:a16="http://schemas.microsoft.com/office/drawing/2014/main" id="{8CD7DCAA-D90C-41C7-B1F5-B0658F621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4" name="anchor-byzantium-islam">
            <a:extLst xmlns:a="http://schemas.openxmlformats.org/drawingml/2006/main">
              <a:ext uri="{FF2B5EF4-FFF2-40B4-BE49-F238E27FC236}">
                <a16:creationId xmlns:a16="http://schemas.microsoft.com/office/drawing/2014/main" id="{86216DE0-8801-40DC-B6CF-292F2FE65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50958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59" name=""/>
          <p:cNvCxnSpPr>
            <a:stCxn xmlns:a="http://schemas.openxmlformats.org/drawingml/2006/main" id="7" idx="6"/>
            <a:endCxn xmlns:a="http://schemas.openxmlformats.org/drawingml/2006/main" id="8" idx="2"/>
          </p:cNvCxnSpPr>
          <p:nvPr/>
        </p:nvCxnSpPr>
        <p:spPr>
          <a:xfrm xmlns:a="http://schemas.openxmlformats.org/drawingml/2006/main">
            <a:off x="9525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60" name=""/>
          <p:cNvCxnSpPr>
            <a:stCxn xmlns:a="http://schemas.openxmlformats.org/drawingml/2006/main" id="8" idx="6"/>
            <a:endCxn xmlns:a="http://schemas.openxmlformats.org/drawingml/2006/main" id="9" idx="2"/>
          </p:cNvCxnSpPr>
          <p:nvPr/>
        </p:nvCxnSpPr>
        <p:spPr>
          <a:xfrm xmlns:a="http://schemas.openxmlformats.org/drawingml/2006/main">
            <a:off x="26670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61" name=""/>
          <p:cNvCxnSpPr>
            <a:stCxn xmlns:a="http://schemas.openxmlformats.org/drawingml/2006/main" id="9" idx="6"/>
            <a:endCxn xmlns:a="http://schemas.openxmlformats.org/drawingml/2006/main" id="10" idx="2"/>
          </p:cNvCxnSpPr>
          <p:nvPr/>
        </p:nvCxnSpPr>
        <p:spPr>
          <a:xfrm xmlns:a="http://schemas.openxmlformats.org/drawingml/2006/main">
            <a:off x="43815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62" name=""/>
          <p:cNvCxnSpPr>
            <a:stCxn xmlns:a="http://schemas.openxmlformats.org/drawingml/2006/main" id="10" idx="6"/>
            <a:endCxn xmlns:a="http://schemas.openxmlformats.org/drawingml/2006/main" id="11" idx="2"/>
          </p:cNvCxnSpPr>
          <p:nvPr/>
        </p:nvCxnSpPr>
        <p:spPr>
          <a:xfrm xmlns:a="http://schemas.openxmlformats.org/drawingml/2006/main">
            <a:off x="60960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63" name=""/>
          <p:cNvCxnSpPr>
            <a:stCxn xmlns:a="http://schemas.openxmlformats.org/drawingml/2006/main" id="11" idx="6"/>
            <a:endCxn xmlns:a="http://schemas.openxmlformats.org/drawingml/2006/main" id="12" idx="2"/>
          </p:cNvCxnSpPr>
          <p:nvPr/>
        </p:nvCxnSpPr>
        <p:spPr>
          <a:xfrm xmlns:a="http://schemas.openxmlformats.org/drawingml/2006/main">
            <a:off x="78105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64" name=""/>
          <p:cNvCxnSpPr>
            <a:stCxn xmlns:a="http://schemas.openxmlformats.org/drawingml/2006/main" id="12" idx="6"/>
            <a:endCxn xmlns:a="http://schemas.openxmlformats.org/drawingml/2006/main" id="13" idx="2"/>
          </p:cNvCxnSpPr>
          <p:nvPr/>
        </p:nvCxnSpPr>
        <p:spPr>
          <a:xfrm xmlns:a="http://schemas.openxmlformats.org/drawingml/2006/main">
            <a:off x="95250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65" name=""/>
          <p:cNvCxnSpPr>
            <a:stCxn xmlns:a="http://schemas.openxmlformats.org/drawingml/2006/main" id="8" idx="0"/>
            <a:endCxn xmlns:a="http://schemas.openxmlformats.org/drawingml/2006/main" id="9" idx="0"/>
          </p:cNvCxnSpPr>
          <p:nvPr/>
        </p:nvCxnSpPr>
        <p:spPr>
          <a:xfrm xmlns:a="http://schemas.openxmlformats.org/drawingml/2006/main">
            <a:off x="2619375" y="3381375"/>
            <a:ext cx="1714500" cy="0"/>
          </a:xfrm>
          <a:prstGeom xmlns:a="http://schemas.openxmlformats.org/drawingml/2006/main" prst="curvedConnector2">
            <a:avLst/>
          </a:prstGeom>
          <a:ln xmlns:a="http://schemas.openxmlformats.org/drawingml/2006/main" w="28575">
            <a:solidFill>
              <a:srgbClr val="B84A32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66" name=""/>
          <p:cNvCxnSpPr>
            <a:stCxn xmlns:a="http://schemas.openxmlformats.org/drawingml/2006/main" id="9" idx="0"/>
            <a:endCxn xmlns:a="http://schemas.openxmlformats.org/drawingml/2006/main" id="10" idx="0"/>
          </p:cNvCxnSpPr>
          <p:nvPr/>
        </p:nvCxnSpPr>
        <p:spPr>
          <a:xfrm xmlns:a="http://schemas.openxmlformats.org/drawingml/2006/main">
            <a:off x="4333875" y="3381375"/>
            <a:ext cx="1714500" cy="0"/>
          </a:xfrm>
          <a:prstGeom xmlns:a="http://schemas.openxmlformats.org/drawingml/2006/main" prst="curvedConnector2">
            <a:avLst/>
          </a:prstGeom>
          <a:ln xmlns:a="http://schemas.openxmlformats.org/drawingml/2006/main" w="28575">
            <a:solidFill>
              <a:srgbClr val="B84A32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67" name=""/>
          <p:cNvCxnSpPr>
            <a:stCxn xmlns:a="http://schemas.openxmlformats.org/drawingml/2006/main" id="10" idx="0"/>
            <a:endCxn xmlns:a="http://schemas.openxmlformats.org/drawingml/2006/main" id="11" idx="0"/>
          </p:cNvCxnSpPr>
          <p:nvPr/>
        </p:nvCxnSpPr>
        <p:spPr>
          <a:xfrm xmlns:a="http://schemas.openxmlformats.org/drawingml/2006/main">
            <a:off x="6048375" y="3381375"/>
            <a:ext cx="1714500" cy="0"/>
          </a:xfrm>
          <a:prstGeom xmlns:a="http://schemas.openxmlformats.org/drawingml/2006/main" prst="curvedConnector2">
            <a:avLst/>
          </a:prstGeom>
          <a:ln xmlns:a="http://schemas.openxmlformats.org/drawingml/2006/main" w="28575">
            <a:solidFill>
              <a:srgbClr val="B84A32"/>
            </a:solidFill>
            <a:prstDash val="solid"/>
            <a:headEnd type="none" w="med" len="med"/>
            <a:tailEnd type="arrow" w="med" len="med"/>
          </a:ln>
        </p:spPr>
      </p:cxnSp>
      <p:sp>
        <p:nvSpPr>
          <p:cNvPr id="24" name="node-near-east">
            <a:extLst xmlns:a="http://schemas.openxmlformats.org/drawingml/2006/main">
              <a:ext uri="{FF2B5EF4-FFF2-40B4-BE49-F238E27FC236}">
                <a16:creationId xmlns:a16="http://schemas.microsoft.com/office/drawing/2014/main" id="{9366209D-3470-497D-9868-B5F3F7003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5" name="label-near-east">
            <a:extLst xmlns:a="http://schemas.openxmlformats.org/drawingml/2006/main">
              <a:ext uri="{FF2B5EF4-FFF2-40B4-BE49-F238E27FC236}">
                <a16:creationId xmlns:a16="http://schemas.microsoft.com/office/drawing/2014/main" id="{45BED723-7E84-4CAA-9D4D-2A91285C8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251460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Ancient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Near East</a:t>
            </a:r>
          </a:p>
        </p:txBody>
      </p:sp>
      <p:sp>
        <p:nvSpPr>
          <p:cNvPr id="26" name="node-athens-jerusalem">
            <a:extLst xmlns:a="http://schemas.openxmlformats.org/drawingml/2006/main">
              <a:ext uri="{FF2B5EF4-FFF2-40B4-BE49-F238E27FC236}">
                <a16:creationId xmlns:a16="http://schemas.microsoft.com/office/drawing/2014/main" id="{A26F3E14-0041-4942-91BC-4683CD999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7" name="label-athens-jerusalem">
            <a:extLst xmlns:a="http://schemas.openxmlformats.org/drawingml/2006/main">
              <a:ext uri="{FF2B5EF4-FFF2-40B4-BE49-F238E27FC236}">
                <a16:creationId xmlns:a16="http://schemas.microsoft.com/office/drawing/2014/main" id="{914A5B7E-ABE1-4B74-8D49-3D9E0EDAF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3781425"/>
            <a:ext cx="1428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Athens &amp;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Jerusalem</a:t>
            </a:r>
          </a:p>
        </p:txBody>
      </p:sp>
      <p:sp>
        <p:nvSpPr>
          <p:cNvPr id="28" name="node-rome">
            <a:extLst xmlns:a="http://schemas.openxmlformats.org/drawingml/2006/main">
              <a:ext uri="{FF2B5EF4-FFF2-40B4-BE49-F238E27FC236}">
                <a16:creationId xmlns:a16="http://schemas.microsoft.com/office/drawing/2014/main" id="{526D1D2F-2BB1-439D-9A80-41482A284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9" name="label-rome">
            <a:extLst xmlns:a="http://schemas.openxmlformats.org/drawingml/2006/main">
              <a:ext uri="{FF2B5EF4-FFF2-40B4-BE49-F238E27FC236}">
                <a16:creationId xmlns:a16="http://schemas.microsoft.com/office/drawing/2014/main" id="{252E9898-5C5A-4685-8CCB-1438F0BAD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66700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Rome</a:t>
            </a:r>
          </a:p>
        </p:txBody>
      </p:sp>
      <p:sp>
        <p:nvSpPr>
          <p:cNvPr id="30" name="node-christianity">
            <a:extLst xmlns:a="http://schemas.openxmlformats.org/drawingml/2006/main">
              <a:ext uri="{FF2B5EF4-FFF2-40B4-BE49-F238E27FC236}">
                <a16:creationId xmlns:a16="http://schemas.microsoft.com/office/drawing/2014/main" id="{AB80F314-835B-40A3-B18D-39E81AAE2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1" name="label-christianity">
            <a:extLst xmlns:a="http://schemas.openxmlformats.org/drawingml/2006/main">
              <a:ext uri="{FF2B5EF4-FFF2-40B4-BE49-F238E27FC236}">
                <a16:creationId xmlns:a16="http://schemas.microsoft.com/office/drawing/2014/main" id="{90FEC6A3-B33A-477D-BBAB-6C23FA203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857625"/>
            <a:ext cx="1428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Christianity</a:t>
            </a:r>
          </a:p>
        </p:txBody>
      </p:sp>
      <p:sp>
        <p:nvSpPr>
          <p:cNvPr id="32" name="node-christendom">
            <a:extLst xmlns:a="http://schemas.openxmlformats.org/drawingml/2006/main">
              <a:ext uri="{FF2B5EF4-FFF2-40B4-BE49-F238E27FC236}">
                <a16:creationId xmlns:a16="http://schemas.microsoft.com/office/drawing/2014/main" id="{DC5A7E8E-4889-4DF2-8DF4-51BB9C582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3" name="label-christendom">
            <a:extLst xmlns:a="http://schemas.openxmlformats.org/drawingml/2006/main">
              <a:ext uri="{FF2B5EF4-FFF2-40B4-BE49-F238E27FC236}">
                <a16:creationId xmlns:a16="http://schemas.microsoft.com/office/drawing/2014/main" id="{2111DD7E-0B92-48E4-BD7A-8DD9A2AC5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51460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Medieval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Christendom</a:t>
            </a:r>
          </a:p>
        </p:txBody>
      </p:sp>
      <p:sp>
        <p:nvSpPr>
          <p:cNvPr id="34" name="node-renaissance">
            <a:extLst xmlns:a="http://schemas.openxmlformats.org/drawingml/2006/main">
              <a:ext uri="{FF2B5EF4-FFF2-40B4-BE49-F238E27FC236}">
                <a16:creationId xmlns:a16="http://schemas.microsoft.com/office/drawing/2014/main" id="{8D7805BB-B2BB-4CAC-A30B-E143916CB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5" name="label-renaissance">
            <a:extLst xmlns:a="http://schemas.openxmlformats.org/drawingml/2006/main">
              <a:ext uri="{FF2B5EF4-FFF2-40B4-BE49-F238E27FC236}">
                <a16:creationId xmlns:a16="http://schemas.microsoft.com/office/drawing/2014/main" id="{00501F7A-261B-4D39-AB97-FBB8537B4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781425"/>
            <a:ext cx="1428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Renaissance &amp;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Reformation</a:t>
            </a:r>
          </a:p>
        </p:txBody>
      </p:sp>
      <p:sp>
        <p:nvSpPr>
          <p:cNvPr id="36" name="node-nation-states">
            <a:extLst xmlns:a="http://schemas.openxmlformats.org/drawingml/2006/main">
              <a:ext uri="{FF2B5EF4-FFF2-40B4-BE49-F238E27FC236}">
                <a16:creationId xmlns:a16="http://schemas.microsoft.com/office/drawing/2014/main" id="{933F0C5C-5C65-4581-9620-07DF13CE6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7" name="label-nation-states">
            <a:extLst xmlns:a="http://schemas.openxmlformats.org/drawingml/2006/main">
              <a:ext uri="{FF2B5EF4-FFF2-40B4-BE49-F238E27FC236}">
                <a16:creationId xmlns:a16="http://schemas.microsoft.com/office/drawing/2014/main" id="{EDE96CDE-3B02-4AFE-8A38-CA6A2A562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251460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European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nation-states</a:t>
            </a:r>
          </a:p>
        </p:txBody>
      </p:sp>
      <p:sp>
        <p:nvSpPr>
          <p:cNvPr id="38" name="node-byzantium-islam">
            <a:extLst xmlns:a="http://schemas.openxmlformats.org/drawingml/2006/main">
              <a:ext uri="{FF2B5EF4-FFF2-40B4-BE49-F238E27FC236}">
                <a16:creationId xmlns:a16="http://schemas.microsoft.com/office/drawing/2014/main" id="{4D4F79FD-27C2-40C2-B2EB-CB4D831C1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50577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9" name="label-byzantium-islam">
            <a:extLst xmlns:a="http://schemas.openxmlformats.org/drawingml/2006/main">
              <a:ext uri="{FF2B5EF4-FFF2-40B4-BE49-F238E27FC236}">
                <a16:creationId xmlns:a16="http://schemas.microsoft.com/office/drawing/2014/main" id="{B5492C27-AF60-4538-ABBE-78108DC17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5467350"/>
            <a:ext cx="20002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Byzantium &amp; Islam</a:t>
            </a:r>
          </a:p>
        </p:txBody>
      </p:sp>
      <p:sp>
        <p:nvSpPr>
          <p:cNvPr id="40" name="power-verbs">
            <a:extLst xmlns:a="http://schemas.openxmlformats.org/drawingml/2006/main">
              <a:ext uri="{FF2B5EF4-FFF2-40B4-BE49-F238E27FC236}">
                <a16:creationId xmlns:a16="http://schemas.microsoft.com/office/drawing/2014/main" id="{38D41E21-93C1-4C64-94CF-F99143976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1971675"/>
            <a:ext cx="58102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19050" rIns="5715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B84A3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 i="0">
                <a:solidFill>
                  <a:srgbClr val="B84A32"/>
                </a:solidFill>
                <a:latin typeface="Helvetica Neue"/>
                <a:ea typeface="Helvetica Neue"/>
                <a:cs typeface="Helvetica Neue"/>
              </a:rPr>
              <a:t>conquers  ·  converts  ·  governs  ·  institutionalizes</a:t>
            </a:r>
          </a:p>
        </p:txBody>
      </p:sp>
      <p:sp>
        <p:nvSpPr>
          <p:cNvPr id="41" name="legend-line-inheritance">
            <a:extLst xmlns:a="http://schemas.openxmlformats.org/drawingml/2006/main">
              <a:ext uri="{FF2B5EF4-FFF2-40B4-BE49-F238E27FC236}">
                <a16:creationId xmlns:a16="http://schemas.microsoft.com/office/drawing/2014/main" id="{F2BEEE1B-63A5-47D7-877C-8D22AF5DC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153150"/>
            <a:ext cx="323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E76D0"/>
            </a:solidFill>
            <a:prstDash val="solid"/>
          </a:ln>
        </p:spPr>
      </p:sp>
      <p:sp>
        <p:nvSpPr>
          <p:cNvPr id="42" name="legend-inheritance">
            <a:extLst xmlns:a="http://schemas.openxmlformats.org/drawingml/2006/main">
              <a:ext uri="{FF2B5EF4-FFF2-40B4-BE49-F238E27FC236}">
                <a16:creationId xmlns:a16="http://schemas.microsoft.com/office/drawing/2014/main" id="{F8343CA9-AC96-4E88-AB26-88F4851FD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01980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rPr>
              <a:t>inheritance</a:t>
            </a:r>
          </a:p>
        </p:txBody>
      </p:sp>
      <p:sp>
        <p:nvSpPr>
          <p:cNvPr id="43" name="legend-line-power">
            <a:extLst xmlns:a="http://schemas.openxmlformats.org/drawingml/2006/main">
              <a:ext uri="{FF2B5EF4-FFF2-40B4-BE49-F238E27FC236}">
                <a16:creationId xmlns:a16="http://schemas.microsoft.com/office/drawing/2014/main" id="{5ACF858E-9579-49A3-ABE2-6BBDF01D8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6153150"/>
            <a:ext cx="323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84A32"/>
            </a:solidFill>
            <a:prstDash val="solid"/>
          </a:ln>
        </p:spPr>
      </p:sp>
      <p:sp>
        <p:nvSpPr>
          <p:cNvPr id="44" name="legend-power">
            <a:extLst xmlns:a="http://schemas.openxmlformats.org/drawingml/2006/main">
              <a:ext uri="{FF2B5EF4-FFF2-40B4-BE49-F238E27FC236}">
                <a16:creationId xmlns:a16="http://schemas.microsoft.com/office/drawing/2014/main" id="{C0B144D4-8A6D-4EE7-906C-FF6CC7FE8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601980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B84A3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 i="0">
                <a:solidFill>
                  <a:srgbClr val="B84A32"/>
                </a:solidFill>
                <a:latin typeface="Helvetica Neue"/>
                <a:ea typeface="Helvetica Neue"/>
                <a:cs typeface="Helvetica Neue"/>
              </a:rPr>
              <a:t>power</a:t>
            </a:r>
          </a:p>
        </p:txBody>
      </p:sp>
    </p:spTree>
    <p:extLst>
      <p:ext uri="{BB962C8B-B14F-4D97-AF65-F5344CB8AC3E}">
        <p14:creationId xmlns:p14="http://schemas.microsoft.com/office/powerpoint/2010/main" val="102459199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0" name="eyebrow-5">
            <a:extLst xmlns:a="http://schemas.openxmlformats.org/drawingml/2006/main">
              <a:ext uri="{FF2B5EF4-FFF2-40B4-BE49-F238E27FC236}">
                <a16:creationId xmlns:a16="http://schemas.microsoft.com/office/drawing/2014/main" id="{6C17C895-AB74-4A1E-B63D-75797ED91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048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rPr>
              <a:t>DWC 201  •  AUGUST 31</a:t>
            </a:r>
          </a:p>
        </p:txBody>
      </p:sp>
      <p:sp>
        <p:nvSpPr>
          <p:cNvPr id="2" name="state-5">
            <a:extLst xmlns:a="http://schemas.openxmlformats.org/drawingml/2006/main">
              <a:ext uri="{FF2B5EF4-FFF2-40B4-BE49-F238E27FC236}">
                <a16:creationId xmlns:a16="http://schemas.microsoft.com/office/drawing/2014/main" id="{9A5CFA0E-3303-40D9-9DD4-0BAB4CDD7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04800"/>
            <a:ext cx="2619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rPr>
              <a:t>PASS 3 — TRANSLATION</a:t>
            </a:r>
          </a:p>
        </p:txBody>
      </p:sp>
      <p:sp>
        <p:nvSpPr>
          <p:cNvPr id="3" name="title-5">
            <a:extLst xmlns:a="http://schemas.openxmlformats.org/drawingml/2006/main">
              <a:ext uri="{FF2B5EF4-FFF2-40B4-BE49-F238E27FC236}">
                <a16:creationId xmlns:a16="http://schemas.microsoft.com/office/drawing/2014/main" id="{5F036CF7-138F-473F-9769-078AFDE7F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23900"/>
            <a:ext cx="111061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Translation multiplies the routes</a:t>
            </a:r>
          </a:p>
        </p:txBody>
      </p:sp>
      <p:sp>
        <p:nvSpPr>
          <p:cNvPr id="4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FA5D815D-0DD0-42B7-BB90-719AB226F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11106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page-5">
            <a:extLst xmlns:a="http://schemas.openxmlformats.org/drawingml/2006/main">
              <a:ext uri="{FF2B5EF4-FFF2-40B4-BE49-F238E27FC236}">
                <a16:creationId xmlns:a16="http://schemas.microsoft.com/office/drawing/2014/main" id="{8024603C-CAFF-4BB5-8900-C0A6C5272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429375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rPr>
              <a:t>5</a:t>
            </a:r>
          </a:p>
        </p:txBody>
      </p:sp>
      <p:sp>
        <p:nvSpPr>
          <p:cNvPr id="6" name="chronology-axis">
            <a:extLst xmlns:a="http://schemas.openxmlformats.org/drawingml/2006/main">
              <a:ext uri="{FF2B5EF4-FFF2-40B4-BE49-F238E27FC236}">
                <a16:creationId xmlns:a16="http://schemas.microsoft.com/office/drawing/2014/main" id="{FF42E687-69ED-42DE-99D6-54E9DE69A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429000"/>
            <a:ext cx="10287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8BCC4"/>
            </a:solidFill>
            <a:prstDash val="solid"/>
          </a:ln>
        </p:spPr>
      </p:sp>
      <p:sp>
        <p:nvSpPr>
          <p:cNvPr id="7" name="anchor-near-east">
            <a:extLst xmlns:a="http://schemas.openxmlformats.org/drawingml/2006/main">
              <a:ext uri="{FF2B5EF4-FFF2-40B4-BE49-F238E27FC236}">
                <a16:creationId xmlns:a16="http://schemas.microsoft.com/office/drawing/2014/main" id="{180A882A-11CF-4B42-B4A3-0DA0E5A39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8" name="anchor-athens-jerusalem">
            <a:extLst xmlns:a="http://schemas.openxmlformats.org/drawingml/2006/main">
              <a:ext uri="{FF2B5EF4-FFF2-40B4-BE49-F238E27FC236}">
                <a16:creationId xmlns:a16="http://schemas.microsoft.com/office/drawing/2014/main" id="{891862E3-6880-4FDC-9A69-6E0AFC52F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9" name="anchor-rome">
            <a:extLst xmlns:a="http://schemas.openxmlformats.org/drawingml/2006/main">
              <a:ext uri="{FF2B5EF4-FFF2-40B4-BE49-F238E27FC236}">
                <a16:creationId xmlns:a16="http://schemas.microsoft.com/office/drawing/2014/main" id="{63A9C9F2-E580-496D-ADEC-9F0811C75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0" name="anchor-christianity">
            <a:extLst xmlns:a="http://schemas.openxmlformats.org/drawingml/2006/main">
              <a:ext uri="{FF2B5EF4-FFF2-40B4-BE49-F238E27FC236}">
                <a16:creationId xmlns:a16="http://schemas.microsoft.com/office/drawing/2014/main" id="{8214BBB2-C0D2-4134-A98F-D8354B141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1" name="anchor-christendom">
            <a:extLst xmlns:a="http://schemas.openxmlformats.org/drawingml/2006/main">
              <a:ext uri="{FF2B5EF4-FFF2-40B4-BE49-F238E27FC236}">
                <a16:creationId xmlns:a16="http://schemas.microsoft.com/office/drawing/2014/main" id="{7802CE3E-4E90-4046-BC69-25103D65F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2" name="anchor-renaissance">
            <a:extLst xmlns:a="http://schemas.openxmlformats.org/drawingml/2006/main">
              <a:ext uri="{FF2B5EF4-FFF2-40B4-BE49-F238E27FC236}">
                <a16:creationId xmlns:a16="http://schemas.microsoft.com/office/drawing/2014/main" id="{7B3747C9-FC65-4839-A117-6A48B390A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3" name="anchor-nation-states">
            <a:extLst xmlns:a="http://schemas.openxmlformats.org/drawingml/2006/main">
              <a:ext uri="{FF2B5EF4-FFF2-40B4-BE49-F238E27FC236}">
                <a16:creationId xmlns:a16="http://schemas.microsoft.com/office/drawing/2014/main" id="{DD8149A3-EE22-4250-A895-BE073471E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4" name="anchor-byzantium-islam">
            <a:extLst xmlns:a="http://schemas.openxmlformats.org/drawingml/2006/main">
              <a:ext uri="{FF2B5EF4-FFF2-40B4-BE49-F238E27FC236}">
                <a16:creationId xmlns:a16="http://schemas.microsoft.com/office/drawing/2014/main" id="{196F6094-667B-4A8A-8824-628EC5C71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50958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64" name=""/>
          <p:cNvCxnSpPr>
            <a:stCxn xmlns:a="http://schemas.openxmlformats.org/drawingml/2006/main" id="7" idx="6"/>
            <a:endCxn xmlns:a="http://schemas.openxmlformats.org/drawingml/2006/main" id="8" idx="2"/>
          </p:cNvCxnSpPr>
          <p:nvPr/>
        </p:nvCxnSpPr>
        <p:spPr>
          <a:xfrm xmlns:a="http://schemas.openxmlformats.org/drawingml/2006/main">
            <a:off x="9525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65" name=""/>
          <p:cNvCxnSpPr>
            <a:stCxn xmlns:a="http://schemas.openxmlformats.org/drawingml/2006/main" id="8" idx="6"/>
            <a:endCxn xmlns:a="http://schemas.openxmlformats.org/drawingml/2006/main" id="9" idx="2"/>
          </p:cNvCxnSpPr>
          <p:nvPr/>
        </p:nvCxnSpPr>
        <p:spPr>
          <a:xfrm xmlns:a="http://schemas.openxmlformats.org/drawingml/2006/main">
            <a:off x="26670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66" name=""/>
          <p:cNvCxnSpPr>
            <a:stCxn xmlns:a="http://schemas.openxmlformats.org/drawingml/2006/main" id="9" idx="6"/>
            <a:endCxn xmlns:a="http://schemas.openxmlformats.org/drawingml/2006/main" id="10" idx="2"/>
          </p:cNvCxnSpPr>
          <p:nvPr/>
        </p:nvCxnSpPr>
        <p:spPr>
          <a:xfrm xmlns:a="http://schemas.openxmlformats.org/drawingml/2006/main">
            <a:off x="43815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67" name=""/>
          <p:cNvCxnSpPr>
            <a:stCxn xmlns:a="http://schemas.openxmlformats.org/drawingml/2006/main" id="10" idx="6"/>
            <a:endCxn xmlns:a="http://schemas.openxmlformats.org/drawingml/2006/main" id="11" idx="2"/>
          </p:cNvCxnSpPr>
          <p:nvPr/>
        </p:nvCxnSpPr>
        <p:spPr>
          <a:xfrm xmlns:a="http://schemas.openxmlformats.org/drawingml/2006/main">
            <a:off x="60960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68" name=""/>
          <p:cNvCxnSpPr>
            <a:stCxn xmlns:a="http://schemas.openxmlformats.org/drawingml/2006/main" id="11" idx="6"/>
            <a:endCxn xmlns:a="http://schemas.openxmlformats.org/drawingml/2006/main" id="12" idx="2"/>
          </p:cNvCxnSpPr>
          <p:nvPr/>
        </p:nvCxnSpPr>
        <p:spPr>
          <a:xfrm xmlns:a="http://schemas.openxmlformats.org/drawingml/2006/main">
            <a:off x="78105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69" name=""/>
          <p:cNvCxnSpPr>
            <a:stCxn xmlns:a="http://schemas.openxmlformats.org/drawingml/2006/main" id="12" idx="6"/>
            <a:endCxn xmlns:a="http://schemas.openxmlformats.org/drawingml/2006/main" id="13" idx="2"/>
          </p:cNvCxnSpPr>
          <p:nvPr/>
        </p:nvCxnSpPr>
        <p:spPr>
          <a:xfrm xmlns:a="http://schemas.openxmlformats.org/drawingml/2006/main">
            <a:off x="95250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70" name=""/>
          <p:cNvCxnSpPr>
            <a:stCxn xmlns:a="http://schemas.openxmlformats.org/drawingml/2006/main" id="8" idx="0"/>
            <a:endCxn xmlns:a="http://schemas.openxmlformats.org/drawingml/2006/main" id="9" idx="0"/>
          </p:cNvCxnSpPr>
          <p:nvPr/>
        </p:nvCxnSpPr>
        <p:spPr>
          <a:xfrm xmlns:a="http://schemas.openxmlformats.org/drawingml/2006/main">
            <a:off x="2619375" y="3381375"/>
            <a:ext cx="1714500" cy="0"/>
          </a:xfrm>
          <a:prstGeom xmlns:a="http://schemas.openxmlformats.org/drawingml/2006/main" prst="curvedConnector2">
            <a:avLst/>
          </a:prstGeom>
          <a:ln xmlns:a="http://schemas.openxmlformats.org/drawingml/2006/main" w="28575">
            <a:solidFill>
              <a:srgbClr val="B84A32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71" name=""/>
          <p:cNvCxnSpPr>
            <a:stCxn xmlns:a="http://schemas.openxmlformats.org/drawingml/2006/main" id="9" idx="0"/>
            <a:endCxn xmlns:a="http://schemas.openxmlformats.org/drawingml/2006/main" id="10" idx="0"/>
          </p:cNvCxnSpPr>
          <p:nvPr/>
        </p:nvCxnSpPr>
        <p:spPr>
          <a:xfrm xmlns:a="http://schemas.openxmlformats.org/drawingml/2006/main">
            <a:off x="4333875" y="3381375"/>
            <a:ext cx="1714500" cy="0"/>
          </a:xfrm>
          <a:prstGeom xmlns:a="http://schemas.openxmlformats.org/drawingml/2006/main" prst="curvedConnector2">
            <a:avLst/>
          </a:prstGeom>
          <a:ln xmlns:a="http://schemas.openxmlformats.org/drawingml/2006/main" w="28575">
            <a:solidFill>
              <a:srgbClr val="B84A32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72" name=""/>
          <p:cNvCxnSpPr>
            <a:stCxn xmlns:a="http://schemas.openxmlformats.org/drawingml/2006/main" id="10" idx="0"/>
            <a:endCxn xmlns:a="http://schemas.openxmlformats.org/drawingml/2006/main" id="11" idx="0"/>
          </p:cNvCxnSpPr>
          <p:nvPr/>
        </p:nvCxnSpPr>
        <p:spPr>
          <a:xfrm xmlns:a="http://schemas.openxmlformats.org/drawingml/2006/main">
            <a:off x="6048375" y="3381375"/>
            <a:ext cx="1714500" cy="0"/>
          </a:xfrm>
          <a:prstGeom xmlns:a="http://schemas.openxmlformats.org/drawingml/2006/main" prst="curvedConnector2">
            <a:avLst/>
          </a:prstGeom>
          <a:ln xmlns:a="http://schemas.openxmlformats.org/drawingml/2006/main" w="28575">
            <a:solidFill>
              <a:srgbClr val="B84A32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73" name=""/>
          <p:cNvCxnSpPr>
            <a:stCxn xmlns:a="http://schemas.openxmlformats.org/drawingml/2006/main" id="10" idx="4"/>
            <a:endCxn xmlns:a="http://schemas.openxmlformats.org/drawingml/2006/main" id="14" idx="0"/>
          </p:cNvCxnSpPr>
          <p:nvPr/>
        </p:nvCxnSpPr>
        <p:spPr>
          <a:xfrm xmlns:a="http://schemas.openxmlformats.org/drawingml/2006/main" rot="16200000" flipH="1">
            <a:off x="5619750" y="3905250"/>
            <a:ext cx="1619250" cy="762000"/>
          </a:xfrm>
          <a:prstGeom xmlns:a="http://schemas.openxmlformats.org/drawingml/2006/main" prst="curvedConnector3">
            <a:avLst>
              <a:gd name="adj1" fmla="val 50000"/>
            </a:avLst>
          </a:prstGeom>
          <a:ln xmlns:a="http://schemas.openxmlformats.org/drawingml/2006/main" w="28575">
            <a:solidFill>
              <a:srgbClr val="157F78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74" name=""/>
          <p:cNvCxnSpPr>
            <a:stCxn xmlns:a="http://schemas.openxmlformats.org/drawingml/2006/main" id="14" idx="0"/>
            <a:endCxn xmlns:a="http://schemas.openxmlformats.org/drawingml/2006/main" id="12" idx="4"/>
          </p:cNvCxnSpPr>
          <p:nvPr/>
        </p:nvCxnSpPr>
        <p:spPr>
          <a:xfrm xmlns:a="http://schemas.openxmlformats.org/drawingml/2006/main" rot="5400000">
            <a:off x="7334250" y="2952750"/>
            <a:ext cx="1619250" cy="2667000"/>
          </a:xfrm>
          <a:prstGeom xmlns:a="http://schemas.openxmlformats.org/drawingml/2006/main" prst="curvedConnector3">
            <a:avLst>
              <a:gd name="adj1" fmla="val 50000"/>
            </a:avLst>
          </a:prstGeom>
          <a:ln xmlns:a="http://schemas.openxmlformats.org/drawingml/2006/main" w="28575">
            <a:solidFill>
              <a:srgbClr val="157F78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75" name=""/>
          <p:cNvCxnSpPr>
            <a:stCxn xmlns:a="http://schemas.openxmlformats.org/drawingml/2006/main" id="8" idx="4"/>
            <a:endCxn xmlns:a="http://schemas.openxmlformats.org/drawingml/2006/main" id="14" idx="2"/>
          </p:cNvCxnSpPr>
          <p:nvPr/>
        </p:nvCxnSpPr>
        <p:spPr>
          <a:xfrm xmlns:a="http://schemas.openxmlformats.org/drawingml/2006/main" rot="16200000" flipH="1">
            <a:off x="3857625" y="2238375"/>
            <a:ext cx="1666875" cy="4143375"/>
          </a:xfrm>
          <a:prstGeom xmlns:a="http://schemas.openxmlformats.org/drawingml/2006/main" prst="curvedConnector3">
            <a:avLst>
              <a:gd name="adj1" fmla="val 50000"/>
            </a:avLst>
          </a:prstGeom>
          <a:ln xmlns:a="http://schemas.openxmlformats.org/drawingml/2006/main" w="19050">
            <a:solidFill>
              <a:srgbClr val="157F78"/>
            </a:solidFill>
            <a:prstDash val="dash"/>
            <a:headEnd type="none" w="med" len="med"/>
            <a:tailEnd type="arrow" w="med" len="med"/>
          </a:ln>
        </p:spPr>
      </p:cxnSp>
      <p:sp>
        <p:nvSpPr>
          <p:cNvPr id="27" name="node-near-east">
            <a:extLst xmlns:a="http://schemas.openxmlformats.org/drawingml/2006/main">
              <a:ext uri="{FF2B5EF4-FFF2-40B4-BE49-F238E27FC236}">
                <a16:creationId xmlns:a16="http://schemas.microsoft.com/office/drawing/2014/main" id="{9D78FE09-5B11-47C7-8256-B997314AA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8" name="label-near-east">
            <a:extLst xmlns:a="http://schemas.openxmlformats.org/drawingml/2006/main">
              <a:ext uri="{FF2B5EF4-FFF2-40B4-BE49-F238E27FC236}">
                <a16:creationId xmlns:a16="http://schemas.microsoft.com/office/drawing/2014/main" id="{1F2C3CD3-1FBF-4DB0-9B3E-7A954F786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251460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Ancient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Near East</a:t>
            </a:r>
          </a:p>
        </p:txBody>
      </p:sp>
      <p:sp>
        <p:nvSpPr>
          <p:cNvPr id="29" name="node-athens-jerusalem">
            <a:extLst xmlns:a="http://schemas.openxmlformats.org/drawingml/2006/main">
              <a:ext uri="{FF2B5EF4-FFF2-40B4-BE49-F238E27FC236}">
                <a16:creationId xmlns:a16="http://schemas.microsoft.com/office/drawing/2014/main" id="{89B707D2-5D92-490A-810E-13CD5C520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0" name="label-athens-jerusalem">
            <a:extLst xmlns:a="http://schemas.openxmlformats.org/drawingml/2006/main">
              <a:ext uri="{FF2B5EF4-FFF2-40B4-BE49-F238E27FC236}">
                <a16:creationId xmlns:a16="http://schemas.microsoft.com/office/drawing/2014/main" id="{F34919B4-A05A-4EB5-9861-1E1A72753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3781425"/>
            <a:ext cx="1428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Athens &amp;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Jerusalem</a:t>
            </a:r>
          </a:p>
        </p:txBody>
      </p:sp>
      <p:sp>
        <p:nvSpPr>
          <p:cNvPr id="31" name="node-rome">
            <a:extLst xmlns:a="http://schemas.openxmlformats.org/drawingml/2006/main">
              <a:ext uri="{FF2B5EF4-FFF2-40B4-BE49-F238E27FC236}">
                <a16:creationId xmlns:a16="http://schemas.microsoft.com/office/drawing/2014/main" id="{60BA0979-78EA-4D29-9B47-70C163445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2" name="label-rome">
            <a:extLst xmlns:a="http://schemas.openxmlformats.org/drawingml/2006/main">
              <a:ext uri="{FF2B5EF4-FFF2-40B4-BE49-F238E27FC236}">
                <a16:creationId xmlns:a16="http://schemas.microsoft.com/office/drawing/2014/main" id="{98645DBA-5F8E-4C68-9DAB-4F826F278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66700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Rome</a:t>
            </a:r>
          </a:p>
        </p:txBody>
      </p:sp>
      <p:sp>
        <p:nvSpPr>
          <p:cNvPr id="33" name="node-christianity">
            <a:extLst xmlns:a="http://schemas.openxmlformats.org/drawingml/2006/main">
              <a:ext uri="{FF2B5EF4-FFF2-40B4-BE49-F238E27FC236}">
                <a16:creationId xmlns:a16="http://schemas.microsoft.com/office/drawing/2014/main" id="{ABD78F41-2209-43F9-A0E2-4CCFDA2F7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4" name="label-christianity">
            <a:extLst xmlns:a="http://schemas.openxmlformats.org/drawingml/2006/main">
              <a:ext uri="{FF2B5EF4-FFF2-40B4-BE49-F238E27FC236}">
                <a16:creationId xmlns:a16="http://schemas.microsoft.com/office/drawing/2014/main" id="{8EA69878-2EDA-46BA-9486-26B35675E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857625"/>
            <a:ext cx="1428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Christianity</a:t>
            </a:r>
          </a:p>
        </p:txBody>
      </p:sp>
      <p:sp>
        <p:nvSpPr>
          <p:cNvPr id="35" name="node-christendom">
            <a:extLst xmlns:a="http://schemas.openxmlformats.org/drawingml/2006/main">
              <a:ext uri="{FF2B5EF4-FFF2-40B4-BE49-F238E27FC236}">
                <a16:creationId xmlns:a16="http://schemas.microsoft.com/office/drawing/2014/main" id="{23286C9F-6519-4C24-9D76-274BF36BB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6" name="label-christendom">
            <a:extLst xmlns:a="http://schemas.openxmlformats.org/drawingml/2006/main">
              <a:ext uri="{FF2B5EF4-FFF2-40B4-BE49-F238E27FC236}">
                <a16:creationId xmlns:a16="http://schemas.microsoft.com/office/drawing/2014/main" id="{458918BC-036E-4443-A6F2-D1B10182C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51460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Medieval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Christendom</a:t>
            </a:r>
          </a:p>
        </p:txBody>
      </p:sp>
      <p:sp>
        <p:nvSpPr>
          <p:cNvPr id="37" name="node-renaissance">
            <a:extLst xmlns:a="http://schemas.openxmlformats.org/drawingml/2006/main">
              <a:ext uri="{FF2B5EF4-FFF2-40B4-BE49-F238E27FC236}">
                <a16:creationId xmlns:a16="http://schemas.microsoft.com/office/drawing/2014/main" id="{119C37B4-F298-469E-8354-B616385B8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8" name="label-renaissance">
            <a:extLst xmlns:a="http://schemas.openxmlformats.org/drawingml/2006/main">
              <a:ext uri="{FF2B5EF4-FFF2-40B4-BE49-F238E27FC236}">
                <a16:creationId xmlns:a16="http://schemas.microsoft.com/office/drawing/2014/main" id="{DCE1A974-4DC0-4537-9B3A-1575EA28E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781425"/>
            <a:ext cx="1428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Renaissance &amp;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Reformation</a:t>
            </a:r>
          </a:p>
        </p:txBody>
      </p:sp>
      <p:sp>
        <p:nvSpPr>
          <p:cNvPr id="39" name="node-nation-states">
            <a:extLst xmlns:a="http://schemas.openxmlformats.org/drawingml/2006/main">
              <a:ext uri="{FF2B5EF4-FFF2-40B4-BE49-F238E27FC236}">
                <a16:creationId xmlns:a16="http://schemas.microsoft.com/office/drawing/2014/main" id="{9D4ED967-B94C-420D-8F33-2DF3140BC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40" name="label-nation-states">
            <a:extLst xmlns:a="http://schemas.openxmlformats.org/drawingml/2006/main">
              <a:ext uri="{FF2B5EF4-FFF2-40B4-BE49-F238E27FC236}">
                <a16:creationId xmlns:a16="http://schemas.microsoft.com/office/drawing/2014/main" id="{353C4FC1-070E-4B89-AEA1-B94679269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251460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European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nation-states</a:t>
            </a:r>
          </a:p>
        </p:txBody>
      </p:sp>
      <p:sp>
        <p:nvSpPr>
          <p:cNvPr id="41" name="node-byzantium-islam">
            <a:extLst xmlns:a="http://schemas.openxmlformats.org/drawingml/2006/main">
              <a:ext uri="{FF2B5EF4-FFF2-40B4-BE49-F238E27FC236}">
                <a16:creationId xmlns:a16="http://schemas.microsoft.com/office/drawing/2014/main" id="{332F9E96-1D34-41DC-8C7A-CB892CB4A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50577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42" name="label-byzantium-islam">
            <a:extLst xmlns:a="http://schemas.openxmlformats.org/drawingml/2006/main">
              <a:ext uri="{FF2B5EF4-FFF2-40B4-BE49-F238E27FC236}">
                <a16:creationId xmlns:a16="http://schemas.microsoft.com/office/drawing/2014/main" id="{2D1063A2-150B-4292-A6A8-E5AE6AB3A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5467350"/>
            <a:ext cx="20002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Byzantium &amp; Islam</a:t>
            </a:r>
          </a:p>
        </p:txBody>
      </p:sp>
      <p:sp>
        <p:nvSpPr>
          <p:cNvPr id="43" name="translation-verbs">
            <a:extLst xmlns:a="http://schemas.openxmlformats.org/drawingml/2006/main">
              <a:ext uri="{FF2B5EF4-FFF2-40B4-BE49-F238E27FC236}">
                <a16:creationId xmlns:a16="http://schemas.microsoft.com/office/drawing/2014/main" id="{9FDADD9E-C77D-4FE2-A849-02C4687CE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772150"/>
            <a:ext cx="53340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19050" rIns="5715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157F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 i="0">
                <a:solidFill>
                  <a:srgbClr val="157F78"/>
                </a:solidFill>
                <a:latin typeface="Helvetica Neue"/>
                <a:ea typeface="Helvetica Neue"/>
                <a:cs typeface="Helvetica Neue"/>
              </a:rPr>
              <a:t>translates  ·  preserves  ·  argues with  ·  transforms</a:t>
            </a:r>
          </a:p>
        </p:txBody>
      </p:sp>
      <p:sp>
        <p:nvSpPr>
          <p:cNvPr id="44" name="legend-line-inheritance">
            <a:extLst xmlns:a="http://schemas.openxmlformats.org/drawingml/2006/main">
              <a:ext uri="{FF2B5EF4-FFF2-40B4-BE49-F238E27FC236}">
                <a16:creationId xmlns:a16="http://schemas.microsoft.com/office/drawing/2014/main" id="{726401C9-1888-4347-81E5-B3D0468AF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153150"/>
            <a:ext cx="323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E76D0"/>
            </a:solidFill>
            <a:prstDash val="solid"/>
          </a:ln>
        </p:spPr>
      </p:sp>
      <p:sp>
        <p:nvSpPr>
          <p:cNvPr id="45" name="legend-inheritance">
            <a:extLst xmlns:a="http://schemas.openxmlformats.org/drawingml/2006/main">
              <a:ext uri="{FF2B5EF4-FFF2-40B4-BE49-F238E27FC236}">
                <a16:creationId xmlns:a16="http://schemas.microsoft.com/office/drawing/2014/main" id="{3809630A-D1F7-46F3-ADA7-2708FCAD7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01980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rPr>
              <a:t>inheritance</a:t>
            </a:r>
          </a:p>
        </p:txBody>
      </p:sp>
      <p:sp>
        <p:nvSpPr>
          <p:cNvPr id="46" name="legend-line-power">
            <a:extLst xmlns:a="http://schemas.openxmlformats.org/drawingml/2006/main">
              <a:ext uri="{FF2B5EF4-FFF2-40B4-BE49-F238E27FC236}">
                <a16:creationId xmlns:a16="http://schemas.microsoft.com/office/drawing/2014/main" id="{B4E99453-AF06-4DEA-B196-B607DCF0B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6153150"/>
            <a:ext cx="323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84A32"/>
            </a:solidFill>
            <a:prstDash val="solid"/>
          </a:ln>
        </p:spPr>
      </p:sp>
      <p:sp>
        <p:nvSpPr>
          <p:cNvPr id="47" name="legend-power">
            <a:extLst xmlns:a="http://schemas.openxmlformats.org/drawingml/2006/main">
              <a:ext uri="{FF2B5EF4-FFF2-40B4-BE49-F238E27FC236}">
                <a16:creationId xmlns:a16="http://schemas.microsoft.com/office/drawing/2014/main" id="{BC560A90-D0E8-47D8-8CDC-E9B2BEF03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601980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B84A3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 i="0">
                <a:solidFill>
                  <a:srgbClr val="B84A32"/>
                </a:solidFill>
                <a:latin typeface="Helvetica Neue"/>
                <a:ea typeface="Helvetica Neue"/>
                <a:cs typeface="Helvetica Neue"/>
              </a:rPr>
              <a:t>power</a:t>
            </a:r>
          </a:p>
        </p:txBody>
      </p:sp>
      <p:sp>
        <p:nvSpPr>
          <p:cNvPr id="48" name="legend-line-translation">
            <a:extLst xmlns:a="http://schemas.openxmlformats.org/drawingml/2006/main">
              <a:ext uri="{FF2B5EF4-FFF2-40B4-BE49-F238E27FC236}">
                <a16:creationId xmlns:a16="http://schemas.microsoft.com/office/drawing/2014/main" id="{C290DD3E-C04C-4A4C-8FE9-F6FB6DDD8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6153150"/>
            <a:ext cx="323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157F78"/>
            </a:solidFill>
            <a:prstDash val="solid"/>
          </a:ln>
        </p:spPr>
      </p:sp>
      <p:sp>
        <p:nvSpPr>
          <p:cNvPr id="49" name="legend-translation">
            <a:extLst xmlns:a="http://schemas.openxmlformats.org/drawingml/2006/main">
              <a:ext uri="{FF2B5EF4-FFF2-40B4-BE49-F238E27FC236}">
                <a16:creationId xmlns:a16="http://schemas.microsoft.com/office/drawing/2014/main" id="{3D2EB700-7DEB-4647-ADAB-F47EC82AA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601980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57F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 i="0">
                <a:solidFill>
                  <a:srgbClr val="157F78"/>
                </a:solidFill>
                <a:latin typeface="Helvetica Neue"/>
                <a:ea typeface="Helvetica Neue"/>
                <a:cs typeface="Helvetica Neue"/>
              </a:rPr>
              <a:t>translation</a:t>
            </a:r>
          </a:p>
        </p:txBody>
      </p:sp>
    </p:spTree>
    <p:extLst>
      <p:ext uri="{BB962C8B-B14F-4D97-AF65-F5344CB8AC3E}">
        <p14:creationId xmlns:p14="http://schemas.microsoft.com/office/powerpoint/2010/main" val="100680855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4" name="eyebrow-6">
            <a:extLst xmlns:a="http://schemas.openxmlformats.org/drawingml/2006/main">
              <a:ext uri="{FF2B5EF4-FFF2-40B4-BE49-F238E27FC236}">
                <a16:creationId xmlns:a16="http://schemas.microsoft.com/office/drawing/2014/main" id="{4511719F-F876-4785-BD56-C3FF96C6C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048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rPr>
              <a:t>DWC 201  •  AUGUST 31</a:t>
            </a:r>
          </a:p>
        </p:txBody>
      </p:sp>
      <p:sp>
        <p:nvSpPr>
          <p:cNvPr id="2" name="state-6">
            <a:extLst xmlns:a="http://schemas.openxmlformats.org/drawingml/2006/main">
              <a:ext uri="{FF2B5EF4-FFF2-40B4-BE49-F238E27FC236}">
                <a16:creationId xmlns:a16="http://schemas.microsoft.com/office/drawing/2014/main" id="{1A726B40-EB50-4A4F-BB47-816BA36C3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04800"/>
            <a:ext cx="2619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rPr>
              <a:t>PASS 4 — CONFLICT</a:t>
            </a:r>
          </a:p>
        </p:txBody>
      </p:sp>
      <p:sp>
        <p:nvSpPr>
          <p:cNvPr id="3" name="title-6">
            <a:extLst xmlns:a="http://schemas.openxmlformats.org/drawingml/2006/main">
              <a:ext uri="{FF2B5EF4-FFF2-40B4-BE49-F238E27FC236}">
                <a16:creationId xmlns:a16="http://schemas.microsoft.com/office/drawing/2014/main" id="{1075069E-6C43-41A5-A969-602303C4A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23900"/>
            <a:ext cx="111061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Conflict can hold a tradition together</a:t>
            </a:r>
          </a:p>
        </p:txBody>
      </p:sp>
      <p:sp>
        <p:nvSpPr>
          <p:cNvPr id="4" name="title-rule-6">
            <a:extLst xmlns:a="http://schemas.openxmlformats.org/drawingml/2006/main">
              <a:ext uri="{FF2B5EF4-FFF2-40B4-BE49-F238E27FC236}">
                <a16:creationId xmlns:a16="http://schemas.microsoft.com/office/drawing/2014/main" id="{A812F1E3-935F-4611-81DE-933456E27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11106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page-6">
            <a:extLst xmlns:a="http://schemas.openxmlformats.org/drawingml/2006/main">
              <a:ext uri="{FF2B5EF4-FFF2-40B4-BE49-F238E27FC236}">
                <a16:creationId xmlns:a16="http://schemas.microsoft.com/office/drawing/2014/main" id="{40F66F92-F606-4379-AD5E-F2A639566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429375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rPr>
              <a:t>6</a:t>
            </a:r>
          </a:p>
        </p:txBody>
      </p:sp>
      <p:sp>
        <p:nvSpPr>
          <p:cNvPr id="6" name="chronology-axis">
            <a:extLst xmlns:a="http://schemas.openxmlformats.org/drawingml/2006/main">
              <a:ext uri="{FF2B5EF4-FFF2-40B4-BE49-F238E27FC236}">
                <a16:creationId xmlns:a16="http://schemas.microsoft.com/office/drawing/2014/main" id="{83AFED0C-DE2F-4E67-8DC0-2E3B95CD0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429000"/>
            <a:ext cx="10287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8BCC4"/>
            </a:solidFill>
            <a:prstDash val="solid"/>
          </a:ln>
        </p:spPr>
      </p:sp>
      <p:sp>
        <p:nvSpPr>
          <p:cNvPr id="7" name="anchor-near-east">
            <a:extLst xmlns:a="http://schemas.openxmlformats.org/drawingml/2006/main">
              <a:ext uri="{FF2B5EF4-FFF2-40B4-BE49-F238E27FC236}">
                <a16:creationId xmlns:a16="http://schemas.microsoft.com/office/drawing/2014/main" id="{2401CE2D-D93D-41C3-98A8-3F01C9CAE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8" name="anchor-athens-jerusalem">
            <a:extLst xmlns:a="http://schemas.openxmlformats.org/drawingml/2006/main">
              <a:ext uri="{FF2B5EF4-FFF2-40B4-BE49-F238E27FC236}">
                <a16:creationId xmlns:a16="http://schemas.microsoft.com/office/drawing/2014/main" id="{3318438C-94EA-455F-8F17-8A94CDC6D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9" name="anchor-rome">
            <a:extLst xmlns:a="http://schemas.openxmlformats.org/drawingml/2006/main">
              <a:ext uri="{FF2B5EF4-FFF2-40B4-BE49-F238E27FC236}">
                <a16:creationId xmlns:a16="http://schemas.microsoft.com/office/drawing/2014/main" id="{BF4430E4-6875-4AEA-AC47-1731D4729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0" name="anchor-christianity">
            <a:extLst xmlns:a="http://schemas.openxmlformats.org/drawingml/2006/main">
              <a:ext uri="{FF2B5EF4-FFF2-40B4-BE49-F238E27FC236}">
                <a16:creationId xmlns:a16="http://schemas.microsoft.com/office/drawing/2014/main" id="{CBB8E8B5-492C-42BB-9CE7-E5F7E69E2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1" name="anchor-christendom">
            <a:extLst xmlns:a="http://schemas.openxmlformats.org/drawingml/2006/main">
              <a:ext uri="{FF2B5EF4-FFF2-40B4-BE49-F238E27FC236}">
                <a16:creationId xmlns:a16="http://schemas.microsoft.com/office/drawing/2014/main" id="{E20DF123-CE6D-48D8-9B25-10727344B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2" name="anchor-renaissance">
            <a:extLst xmlns:a="http://schemas.openxmlformats.org/drawingml/2006/main">
              <a:ext uri="{FF2B5EF4-FFF2-40B4-BE49-F238E27FC236}">
                <a16:creationId xmlns:a16="http://schemas.microsoft.com/office/drawing/2014/main" id="{D53E28E7-9C1A-4574-BEE6-19B95DA38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3" name="anchor-nation-states">
            <a:extLst xmlns:a="http://schemas.openxmlformats.org/drawingml/2006/main">
              <a:ext uri="{FF2B5EF4-FFF2-40B4-BE49-F238E27FC236}">
                <a16:creationId xmlns:a16="http://schemas.microsoft.com/office/drawing/2014/main" id="{5295CD9A-2D48-4112-9FD4-996E791A2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4" name="anchor-byzantium-islam">
            <a:extLst xmlns:a="http://schemas.openxmlformats.org/drawingml/2006/main">
              <a:ext uri="{FF2B5EF4-FFF2-40B4-BE49-F238E27FC236}">
                <a16:creationId xmlns:a16="http://schemas.microsoft.com/office/drawing/2014/main" id="{CFE4935B-196F-4F2F-A8F3-BA983B16F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50958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68" name=""/>
          <p:cNvCxnSpPr>
            <a:stCxn xmlns:a="http://schemas.openxmlformats.org/drawingml/2006/main" id="7" idx="6"/>
            <a:endCxn xmlns:a="http://schemas.openxmlformats.org/drawingml/2006/main" id="8" idx="2"/>
          </p:cNvCxnSpPr>
          <p:nvPr/>
        </p:nvCxnSpPr>
        <p:spPr>
          <a:xfrm xmlns:a="http://schemas.openxmlformats.org/drawingml/2006/main">
            <a:off x="9525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69" name=""/>
          <p:cNvCxnSpPr>
            <a:stCxn xmlns:a="http://schemas.openxmlformats.org/drawingml/2006/main" id="8" idx="6"/>
            <a:endCxn xmlns:a="http://schemas.openxmlformats.org/drawingml/2006/main" id="9" idx="2"/>
          </p:cNvCxnSpPr>
          <p:nvPr/>
        </p:nvCxnSpPr>
        <p:spPr>
          <a:xfrm xmlns:a="http://schemas.openxmlformats.org/drawingml/2006/main">
            <a:off x="26670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70" name=""/>
          <p:cNvCxnSpPr>
            <a:stCxn xmlns:a="http://schemas.openxmlformats.org/drawingml/2006/main" id="9" idx="6"/>
            <a:endCxn xmlns:a="http://schemas.openxmlformats.org/drawingml/2006/main" id="10" idx="2"/>
          </p:cNvCxnSpPr>
          <p:nvPr/>
        </p:nvCxnSpPr>
        <p:spPr>
          <a:xfrm xmlns:a="http://schemas.openxmlformats.org/drawingml/2006/main">
            <a:off x="43815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71" name=""/>
          <p:cNvCxnSpPr>
            <a:stCxn xmlns:a="http://schemas.openxmlformats.org/drawingml/2006/main" id="10" idx="6"/>
            <a:endCxn xmlns:a="http://schemas.openxmlformats.org/drawingml/2006/main" id="11" idx="2"/>
          </p:cNvCxnSpPr>
          <p:nvPr/>
        </p:nvCxnSpPr>
        <p:spPr>
          <a:xfrm xmlns:a="http://schemas.openxmlformats.org/drawingml/2006/main">
            <a:off x="60960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72" name=""/>
          <p:cNvCxnSpPr>
            <a:stCxn xmlns:a="http://schemas.openxmlformats.org/drawingml/2006/main" id="11" idx="6"/>
            <a:endCxn xmlns:a="http://schemas.openxmlformats.org/drawingml/2006/main" id="12" idx="2"/>
          </p:cNvCxnSpPr>
          <p:nvPr/>
        </p:nvCxnSpPr>
        <p:spPr>
          <a:xfrm xmlns:a="http://schemas.openxmlformats.org/drawingml/2006/main">
            <a:off x="78105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73" name=""/>
          <p:cNvCxnSpPr>
            <a:stCxn xmlns:a="http://schemas.openxmlformats.org/drawingml/2006/main" id="12" idx="6"/>
            <a:endCxn xmlns:a="http://schemas.openxmlformats.org/drawingml/2006/main" id="13" idx="2"/>
          </p:cNvCxnSpPr>
          <p:nvPr/>
        </p:nvCxnSpPr>
        <p:spPr>
          <a:xfrm xmlns:a="http://schemas.openxmlformats.org/drawingml/2006/main">
            <a:off x="95250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74" name=""/>
          <p:cNvCxnSpPr>
            <a:stCxn xmlns:a="http://schemas.openxmlformats.org/drawingml/2006/main" id="8" idx="0"/>
            <a:endCxn xmlns:a="http://schemas.openxmlformats.org/drawingml/2006/main" id="9" idx="0"/>
          </p:cNvCxnSpPr>
          <p:nvPr/>
        </p:nvCxnSpPr>
        <p:spPr>
          <a:xfrm xmlns:a="http://schemas.openxmlformats.org/drawingml/2006/main">
            <a:off x="2619375" y="3381375"/>
            <a:ext cx="1714500" cy="0"/>
          </a:xfrm>
          <a:prstGeom xmlns:a="http://schemas.openxmlformats.org/drawingml/2006/main" prst="curvedConnector2">
            <a:avLst/>
          </a:prstGeom>
          <a:ln xmlns:a="http://schemas.openxmlformats.org/drawingml/2006/main" w="28575">
            <a:solidFill>
              <a:srgbClr val="B84A32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75" name=""/>
          <p:cNvCxnSpPr>
            <a:stCxn xmlns:a="http://schemas.openxmlformats.org/drawingml/2006/main" id="9" idx="0"/>
            <a:endCxn xmlns:a="http://schemas.openxmlformats.org/drawingml/2006/main" id="10" idx="0"/>
          </p:cNvCxnSpPr>
          <p:nvPr/>
        </p:nvCxnSpPr>
        <p:spPr>
          <a:xfrm xmlns:a="http://schemas.openxmlformats.org/drawingml/2006/main">
            <a:off x="4333875" y="3381375"/>
            <a:ext cx="1714500" cy="0"/>
          </a:xfrm>
          <a:prstGeom xmlns:a="http://schemas.openxmlformats.org/drawingml/2006/main" prst="curvedConnector2">
            <a:avLst/>
          </a:prstGeom>
          <a:ln xmlns:a="http://schemas.openxmlformats.org/drawingml/2006/main" w="28575">
            <a:solidFill>
              <a:srgbClr val="B84A32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76" name=""/>
          <p:cNvCxnSpPr>
            <a:stCxn xmlns:a="http://schemas.openxmlformats.org/drawingml/2006/main" id="10" idx="0"/>
            <a:endCxn xmlns:a="http://schemas.openxmlformats.org/drawingml/2006/main" id="11" idx="0"/>
          </p:cNvCxnSpPr>
          <p:nvPr/>
        </p:nvCxnSpPr>
        <p:spPr>
          <a:xfrm xmlns:a="http://schemas.openxmlformats.org/drawingml/2006/main">
            <a:off x="6048375" y="3381375"/>
            <a:ext cx="1714500" cy="0"/>
          </a:xfrm>
          <a:prstGeom xmlns:a="http://schemas.openxmlformats.org/drawingml/2006/main" prst="curvedConnector2">
            <a:avLst/>
          </a:prstGeom>
          <a:ln xmlns:a="http://schemas.openxmlformats.org/drawingml/2006/main" w="28575">
            <a:solidFill>
              <a:srgbClr val="B84A32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77" name=""/>
          <p:cNvCxnSpPr>
            <a:stCxn xmlns:a="http://schemas.openxmlformats.org/drawingml/2006/main" id="10" idx="4"/>
            <a:endCxn xmlns:a="http://schemas.openxmlformats.org/drawingml/2006/main" id="14" idx="0"/>
          </p:cNvCxnSpPr>
          <p:nvPr/>
        </p:nvCxnSpPr>
        <p:spPr>
          <a:xfrm xmlns:a="http://schemas.openxmlformats.org/drawingml/2006/main" rot="16200000" flipH="1">
            <a:off x="5619750" y="3905250"/>
            <a:ext cx="1619250" cy="762000"/>
          </a:xfrm>
          <a:prstGeom xmlns:a="http://schemas.openxmlformats.org/drawingml/2006/main" prst="curvedConnector3">
            <a:avLst>
              <a:gd name="adj1" fmla="val 50000"/>
            </a:avLst>
          </a:prstGeom>
          <a:ln xmlns:a="http://schemas.openxmlformats.org/drawingml/2006/main" w="28575">
            <a:solidFill>
              <a:srgbClr val="157F78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78" name=""/>
          <p:cNvCxnSpPr>
            <a:stCxn xmlns:a="http://schemas.openxmlformats.org/drawingml/2006/main" id="14" idx="0"/>
            <a:endCxn xmlns:a="http://schemas.openxmlformats.org/drawingml/2006/main" id="12" idx="4"/>
          </p:cNvCxnSpPr>
          <p:nvPr/>
        </p:nvCxnSpPr>
        <p:spPr>
          <a:xfrm xmlns:a="http://schemas.openxmlformats.org/drawingml/2006/main" rot="5400000">
            <a:off x="7334250" y="2952750"/>
            <a:ext cx="1619250" cy="2667000"/>
          </a:xfrm>
          <a:prstGeom xmlns:a="http://schemas.openxmlformats.org/drawingml/2006/main" prst="curvedConnector3">
            <a:avLst>
              <a:gd name="adj1" fmla="val 50000"/>
            </a:avLst>
          </a:prstGeom>
          <a:ln xmlns:a="http://schemas.openxmlformats.org/drawingml/2006/main" w="28575">
            <a:solidFill>
              <a:srgbClr val="157F78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79" name=""/>
          <p:cNvCxnSpPr>
            <a:stCxn xmlns:a="http://schemas.openxmlformats.org/drawingml/2006/main" id="8" idx="4"/>
            <a:endCxn xmlns:a="http://schemas.openxmlformats.org/drawingml/2006/main" id="14" idx="2"/>
          </p:cNvCxnSpPr>
          <p:nvPr/>
        </p:nvCxnSpPr>
        <p:spPr>
          <a:xfrm xmlns:a="http://schemas.openxmlformats.org/drawingml/2006/main" rot="16200000" flipH="1">
            <a:off x="3857625" y="2238375"/>
            <a:ext cx="1666875" cy="4143375"/>
          </a:xfrm>
          <a:prstGeom xmlns:a="http://schemas.openxmlformats.org/drawingml/2006/main" prst="curvedConnector3">
            <a:avLst>
              <a:gd name="adj1" fmla="val 50000"/>
            </a:avLst>
          </a:prstGeom>
          <a:ln xmlns:a="http://schemas.openxmlformats.org/drawingml/2006/main" w="19050">
            <a:solidFill>
              <a:srgbClr val="157F78"/>
            </a:solidFill>
            <a:prstDash val="dash"/>
            <a:headEnd type="none" w="med" len="med"/>
            <a:tailEnd type="arrow" w="med" len="med"/>
          </a:ln>
        </p:spPr>
      </p:cxnSp>
      <p:cxnSp>
        <p:nvCxnSpPr>
          <p:cNvPr id="80" name=""/>
          <p:cNvCxnSpPr>
            <a:stCxn xmlns:a="http://schemas.openxmlformats.org/drawingml/2006/main" id="11" idx="4"/>
            <a:endCxn xmlns:a="http://schemas.openxmlformats.org/drawingml/2006/main" id="12" idx="4"/>
          </p:cNvCxnSpPr>
          <p:nvPr/>
        </p:nvCxnSpPr>
        <p:spPr>
          <a:xfrm xmlns:a="http://schemas.openxmlformats.org/drawingml/2006/main">
            <a:off x="7762875" y="3476625"/>
            <a:ext cx="1714500" cy="0"/>
          </a:xfrm>
          <a:prstGeom xmlns:a="http://schemas.openxmlformats.org/drawingml/2006/main" prst="curvedConnector2">
            <a:avLst/>
          </a:prstGeom>
          <a:ln xmlns:a="http://schemas.openxmlformats.org/drawingml/2006/main" w="28575">
            <a:solidFill>
              <a:srgbClr val="72529A"/>
            </a:solidFill>
            <a:prstDash val="solid"/>
            <a:headEnd type="arrow" w="sm" len="sm"/>
            <a:tailEnd type="arrow" w="med" len="med"/>
          </a:ln>
        </p:spPr>
      </p:cxnSp>
      <p:cxnSp>
        <p:nvCxnSpPr>
          <p:cNvPr id="81" name=""/>
          <p:cNvCxnSpPr>
            <a:stCxn xmlns:a="http://schemas.openxmlformats.org/drawingml/2006/main" id="10" idx="0"/>
            <a:endCxn xmlns:a="http://schemas.openxmlformats.org/drawingml/2006/main" id="13" idx="0"/>
          </p:cNvCxnSpPr>
          <p:nvPr/>
        </p:nvCxnSpPr>
        <p:spPr>
          <a:xfrm xmlns:a="http://schemas.openxmlformats.org/drawingml/2006/main">
            <a:off x="6048375" y="3381375"/>
            <a:ext cx="5143500" cy="0"/>
          </a:xfrm>
          <a:prstGeom xmlns:a="http://schemas.openxmlformats.org/drawingml/2006/main" prst="curvedConnector2">
            <a:avLst/>
          </a:prstGeom>
          <a:ln xmlns:a="http://schemas.openxmlformats.org/drawingml/2006/main" w="19050">
            <a:solidFill>
              <a:srgbClr val="72529A"/>
            </a:solidFill>
            <a:prstDash val="dash"/>
            <a:headEnd type="none" w="med" len="med"/>
            <a:tailEnd type="arrow" w="med" len="med"/>
          </a:ln>
        </p:spPr>
      </p:cxnSp>
      <p:sp>
        <p:nvSpPr>
          <p:cNvPr id="29" name="node-near-east">
            <a:extLst xmlns:a="http://schemas.openxmlformats.org/drawingml/2006/main">
              <a:ext uri="{FF2B5EF4-FFF2-40B4-BE49-F238E27FC236}">
                <a16:creationId xmlns:a16="http://schemas.microsoft.com/office/drawing/2014/main" id="{3373805E-B2D4-456C-9265-92BD6EB41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0" name="label-near-east">
            <a:extLst xmlns:a="http://schemas.openxmlformats.org/drawingml/2006/main">
              <a:ext uri="{FF2B5EF4-FFF2-40B4-BE49-F238E27FC236}">
                <a16:creationId xmlns:a16="http://schemas.microsoft.com/office/drawing/2014/main" id="{44671E99-A6B3-44EB-A487-9DF2ECD81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251460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Ancient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Near East</a:t>
            </a:r>
          </a:p>
        </p:txBody>
      </p:sp>
      <p:sp>
        <p:nvSpPr>
          <p:cNvPr id="31" name="node-athens-jerusalem">
            <a:extLst xmlns:a="http://schemas.openxmlformats.org/drawingml/2006/main">
              <a:ext uri="{FF2B5EF4-FFF2-40B4-BE49-F238E27FC236}">
                <a16:creationId xmlns:a16="http://schemas.microsoft.com/office/drawing/2014/main" id="{5676EC42-CD91-45B3-8287-9F6A97FB6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2" name="label-athens-jerusalem">
            <a:extLst xmlns:a="http://schemas.openxmlformats.org/drawingml/2006/main">
              <a:ext uri="{FF2B5EF4-FFF2-40B4-BE49-F238E27FC236}">
                <a16:creationId xmlns:a16="http://schemas.microsoft.com/office/drawing/2014/main" id="{3345AB62-22E7-4857-93E5-40FF48E7C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3781425"/>
            <a:ext cx="1428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Athens &amp;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Jerusalem</a:t>
            </a:r>
          </a:p>
        </p:txBody>
      </p:sp>
      <p:sp>
        <p:nvSpPr>
          <p:cNvPr id="33" name="node-rome">
            <a:extLst xmlns:a="http://schemas.openxmlformats.org/drawingml/2006/main">
              <a:ext uri="{FF2B5EF4-FFF2-40B4-BE49-F238E27FC236}">
                <a16:creationId xmlns:a16="http://schemas.microsoft.com/office/drawing/2014/main" id="{94451121-D5D7-405C-86F4-85FB1273D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4" name="label-rome">
            <a:extLst xmlns:a="http://schemas.openxmlformats.org/drawingml/2006/main">
              <a:ext uri="{FF2B5EF4-FFF2-40B4-BE49-F238E27FC236}">
                <a16:creationId xmlns:a16="http://schemas.microsoft.com/office/drawing/2014/main" id="{0295FD60-F504-474E-BD7F-34A512063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66700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Rome</a:t>
            </a:r>
          </a:p>
        </p:txBody>
      </p:sp>
      <p:sp>
        <p:nvSpPr>
          <p:cNvPr id="35" name="node-christianity">
            <a:extLst xmlns:a="http://schemas.openxmlformats.org/drawingml/2006/main">
              <a:ext uri="{FF2B5EF4-FFF2-40B4-BE49-F238E27FC236}">
                <a16:creationId xmlns:a16="http://schemas.microsoft.com/office/drawing/2014/main" id="{7E24507B-87FA-4A12-8756-DCE604DDD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6" name="label-christianity">
            <a:extLst xmlns:a="http://schemas.openxmlformats.org/drawingml/2006/main">
              <a:ext uri="{FF2B5EF4-FFF2-40B4-BE49-F238E27FC236}">
                <a16:creationId xmlns:a16="http://schemas.microsoft.com/office/drawing/2014/main" id="{31CEB976-76A2-45A6-B124-FCA8700D6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857625"/>
            <a:ext cx="1428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Christianity</a:t>
            </a:r>
          </a:p>
        </p:txBody>
      </p:sp>
      <p:sp>
        <p:nvSpPr>
          <p:cNvPr id="37" name="node-christendom">
            <a:extLst xmlns:a="http://schemas.openxmlformats.org/drawingml/2006/main">
              <a:ext uri="{FF2B5EF4-FFF2-40B4-BE49-F238E27FC236}">
                <a16:creationId xmlns:a16="http://schemas.microsoft.com/office/drawing/2014/main" id="{C07436F3-8B71-47CD-8A9E-675296370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8" name="label-christendom">
            <a:extLst xmlns:a="http://schemas.openxmlformats.org/drawingml/2006/main">
              <a:ext uri="{FF2B5EF4-FFF2-40B4-BE49-F238E27FC236}">
                <a16:creationId xmlns:a16="http://schemas.microsoft.com/office/drawing/2014/main" id="{1513FF88-6715-45C4-BC2E-01B0EA1E4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51460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Medieval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Christendom</a:t>
            </a:r>
          </a:p>
        </p:txBody>
      </p:sp>
      <p:sp>
        <p:nvSpPr>
          <p:cNvPr id="39" name="node-renaissance">
            <a:extLst xmlns:a="http://schemas.openxmlformats.org/drawingml/2006/main">
              <a:ext uri="{FF2B5EF4-FFF2-40B4-BE49-F238E27FC236}">
                <a16:creationId xmlns:a16="http://schemas.microsoft.com/office/drawing/2014/main" id="{794CB4F4-64CA-4C84-B778-8BEEB179F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40" name="label-renaissance">
            <a:extLst xmlns:a="http://schemas.openxmlformats.org/drawingml/2006/main">
              <a:ext uri="{FF2B5EF4-FFF2-40B4-BE49-F238E27FC236}">
                <a16:creationId xmlns:a16="http://schemas.microsoft.com/office/drawing/2014/main" id="{56D3891C-9D2C-4071-A785-97213CCC4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781425"/>
            <a:ext cx="1428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Renaissance &amp;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Reformation</a:t>
            </a:r>
          </a:p>
        </p:txBody>
      </p:sp>
      <p:sp>
        <p:nvSpPr>
          <p:cNvPr id="41" name="node-nation-states">
            <a:extLst xmlns:a="http://schemas.openxmlformats.org/drawingml/2006/main">
              <a:ext uri="{FF2B5EF4-FFF2-40B4-BE49-F238E27FC236}">
                <a16:creationId xmlns:a16="http://schemas.microsoft.com/office/drawing/2014/main" id="{1BEE1078-FCE6-4B54-B730-787D4E55B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42" name="label-nation-states">
            <a:extLst xmlns:a="http://schemas.openxmlformats.org/drawingml/2006/main">
              <a:ext uri="{FF2B5EF4-FFF2-40B4-BE49-F238E27FC236}">
                <a16:creationId xmlns:a16="http://schemas.microsoft.com/office/drawing/2014/main" id="{D2870A1F-52C8-4456-B92B-0809F06FC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251460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European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nation-states</a:t>
            </a:r>
          </a:p>
        </p:txBody>
      </p:sp>
      <p:sp>
        <p:nvSpPr>
          <p:cNvPr id="43" name="node-byzantium-islam">
            <a:extLst xmlns:a="http://schemas.openxmlformats.org/drawingml/2006/main">
              <a:ext uri="{FF2B5EF4-FFF2-40B4-BE49-F238E27FC236}">
                <a16:creationId xmlns:a16="http://schemas.microsoft.com/office/drawing/2014/main" id="{5AD2DA4A-6292-4D2A-A532-9C49D3A8C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50577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44" name="label-byzantium-islam">
            <a:extLst xmlns:a="http://schemas.openxmlformats.org/drawingml/2006/main">
              <a:ext uri="{FF2B5EF4-FFF2-40B4-BE49-F238E27FC236}">
                <a16:creationId xmlns:a16="http://schemas.microsoft.com/office/drawing/2014/main" id="{EAC9F0FE-2AB7-4347-9C0C-5EB47187C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5467350"/>
            <a:ext cx="20002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Byzantium &amp; Islam</a:t>
            </a:r>
          </a:p>
        </p:txBody>
      </p:sp>
      <p:sp>
        <p:nvSpPr>
          <p:cNvPr id="45" name="conflict-verbs">
            <a:extLst xmlns:a="http://schemas.openxmlformats.org/drawingml/2006/main">
              <a:ext uri="{FF2B5EF4-FFF2-40B4-BE49-F238E27FC236}">
                <a16:creationId xmlns:a16="http://schemas.microsoft.com/office/drawing/2014/main" id="{EB61A5F3-BFCB-4711-B23E-C8B06EA63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1971675"/>
            <a:ext cx="50482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19050" rIns="5715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72529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 i="0">
                <a:solidFill>
                  <a:srgbClr val="72529A"/>
                </a:solidFill>
                <a:latin typeface="Helvetica Neue"/>
                <a:ea typeface="Helvetica Neue"/>
                <a:cs typeface="Helvetica Neue"/>
              </a:rPr>
              <a:t>rejects  ·  reforms  ·  condemns  ·  appropriates</a:t>
            </a:r>
          </a:p>
        </p:txBody>
      </p:sp>
      <p:sp>
        <p:nvSpPr>
          <p:cNvPr id="46" name="legend-line-inheritance">
            <a:extLst xmlns:a="http://schemas.openxmlformats.org/drawingml/2006/main">
              <a:ext uri="{FF2B5EF4-FFF2-40B4-BE49-F238E27FC236}">
                <a16:creationId xmlns:a16="http://schemas.microsoft.com/office/drawing/2014/main" id="{4B2ED1C6-AD85-4069-B792-FAFCAC640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153150"/>
            <a:ext cx="323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E76D0"/>
            </a:solidFill>
            <a:prstDash val="solid"/>
          </a:ln>
        </p:spPr>
      </p:sp>
      <p:sp>
        <p:nvSpPr>
          <p:cNvPr id="47" name="legend-inheritance">
            <a:extLst xmlns:a="http://schemas.openxmlformats.org/drawingml/2006/main">
              <a:ext uri="{FF2B5EF4-FFF2-40B4-BE49-F238E27FC236}">
                <a16:creationId xmlns:a16="http://schemas.microsoft.com/office/drawing/2014/main" id="{0FB7108E-C88A-48DD-A9CF-CCFA0777D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01980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rPr>
              <a:t>inheritance</a:t>
            </a:r>
          </a:p>
        </p:txBody>
      </p:sp>
      <p:sp>
        <p:nvSpPr>
          <p:cNvPr id="48" name="legend-line-power">
            <a:extLst xmlns:a="http://schemas.openxmlformats.org/drawingml/2006/main">
              <a:ext uri="{FF2B5EF4-FFF2-40B4-BE49-F238E27FC236}">
                <a16:creationId xmlns:a16="http://schemas.microsoft.com/office/drawing/2014/main" id="{EF8138E3-7C0A-46A3-9D95-72EE8824A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6153150"/>
            <a:ext cx="323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84A32"/>
            </a:solidFill>
            <a:prstDash val="solid"/>
          </a:ln>
        </p:spPr>
      </p:sp>
      <p:sp>
        <p:nvSpPr>
          <p:cNvPr id="49" name="legend-power">
            <a:extLst xmlns:a="http://schemas.openxmlformats.org/drawingml/2006/main">
              <a:ext uri="{FF2B5EF4-FFF2-40B4-BE49-F238E27FC236}">
                <a16:creationId xmlns:a16="http://schemas.microsoft.com/office/drawing/2014/main" id="{03E7B435-07E1-49BF-AF05-85D4E820E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601980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B84A3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 i="0">
                <a:solidFill>
                  <a:srgbClr val="B84A32"/>
                </a:solidFill>
                <a:latin typeface="Helvetica Neue"/>
                <a:ea typeface="Helvetica Neue"/>
                <a:cs typeface="Helvetica Neue"/>
              </a:rPr>
              <a:t>power</a:t>
            </a:r>
          </a:p>
        </p:txBody>
      </p:sp>
      <p:sp>
        <p:nvSpPr>
          <p:cNvPr id="50" name="legend-line-translation">
            <a:extLst xmlns:a="http://schemas.openxmlformats.org/drawingml/2006/main">
              <a:ext uri="{FF2B5EF4-FFF2-40B4-BE49-F238E27FC236}">
                <a16:creationId xmlns:a16="http://schemas.microsoft.com/office/drawing/2014/main" id="{566176D3-BA6E-4FA8-B466-315218C67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6153150"/>
            <a:ext cx="323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157F78"/>
            </a:solidFill>
            <a:prstDash val="solid"/>
          </a:ln>
        </p:spPr>
      </p:sp>
      <p:sp>
        <p:nvSpPr>
          <p:cNvPr id="51" name="legend-translation">
            <a:extLst xmlns:a="http://schemas.openxmlformats.org/drawingml/2006/main">
              <a:ext uri="{FF2B5EF4-FFF2-40B4-BE49-F238E27FC236}">
                <a16:creationId xmlns:a16="http://schemas.microsoft.com/office/drawing/2014/main" id="{28273EB9-C4B1-4E50-BAC7-F354854CA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601980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57F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 i="0">
                <a:solidFill>
                  <a:srgbClr val="157F78"/>
                </a:solidFill>
                <a:latin typeface="Helvetica Neue"/>
                <a:ea typeface="Helvetica Neue"/>
                <a:cs typeface="Helvetica Neue"/>
              </a:rPr>
              <a:t>translation</a:t>
            </a:r>
          </a:p>
        </p:txBody>
      </p:sp>
      <p:sp>
        <p:nvSpPr>
          <p:cNvPr id="52" name="legend-line-conflict">
            <a:extLst xmlns:a="http://schemas.openxmlformats.org/drawingml/2006/main">
              <a:ext uri="{FF2B5EF4-FFF2-40B4-BE49-F238E27FC236}">
                <a16:creationId xmlns:a16="http://schemas.microsoft.com/office/drawing/2014/main" id="{69C3F4AE-31FC-412E-AB92-132F41DE9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6153150"/>
            <a:ext cx="323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72529A"/>
            </a:solidFill>
            <a:prstDash val="solid"/>
          </a:ln>
        </p:spPr>
      </p:sp>
      <p:sp>
        <p:nvSpPr>
          <p:cNvPr id="53" name="legend-conflict">
            <a:extLst xmlns:a="http://schemas.openxmlformats.org/drawingml/2006/main">
              <a:ext uri="{FF2B5EF4-FFF2-40B4-BE49-F238E27FC236}">
                <a16:creationId xmlns:a16="http://schemas.microsoft.com/office/drawing/2014/main" id="{3F13AF1A-3652-4AB2-B4D0-593F072C8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601980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72529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 i="0">
                <a:solidFill>
                  <a:srgbClr val="72529A"/>
                </a:solidFill>
                <a:latin typeface="Helvetica Neue"/>
                <a:ea typeface="Helvetica Neue"/>
                <a:cs typeface="Helvetica Neue"/>
              </a:rPr>
              <a:t>conflict</a:t>
            </a:r>
          </a:p>
        </p:txBody>
      </p:sp>
    </p:spTree>
    <p:extLst>
      <p:ext uri="{BB962C8B-B14F-4D97-AF65-F5344CB8AC3E}">
        <p14:creationId xmlns:p14="http://schemas.microsoft.com/office/powerpoint/2010/main" val="190104265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8" name="eyebrow-7">
            <a:extLst xmlns:a="http://schemas.openxmlformats.org/drawingml/2006/main">
              <a:ext uri="{FF2B5EF4-FFF2-40B4-BE49-F238E27FC236}">
                <a16:creationId xmlns:a16="http://schemas.microsoft.com/office/drawing/2014/main" id="{57A09F2D-686A-43F4-9BDF-496B92F47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048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rPr>
              <a:t>DWC 201  •  AUGUST 31</a:t>
            </a:r>
          </a:p>
        </p:txBody>
      </p:sp>
      <p:sp>
        <p:nvSpPr>
          <p:cNvPr id="2" name="state-7">
            <a:extLst xmlns:a="http://schemas.openxmlformats.org/drawingml/2006/main">
              <a:ext uri="{FF2B5EF4-FFF2-40B4-BE49-F238E27FC236}">
                <a16:creationId xmlns:a16="http://schemas.microsoft.com/office/drawing/2014/main" id="{24BA8EE1-492B-4050-BBA6-387F35006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04800"/>
            <a:ext cx="2619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rPr>
              <a:t>PASS 5 — BOUNDARY</a:t>
            </a:r>
          </a:p>
        </p:txBody>
      </p:sp>
      <p:sp>
        <p:nvSpPr>
          <p:cNvPr id="3" name="title-7">
            <a:extLst xmlns:a="http://schemas.openxmlformats.org/drawingml/2006/main">
              <a:ext uri="{FF2B5EF4-FFF2-40B4-BE49-F238E27FC236}">
                <a16:creationId xmlns:a16="http://schemas.microsoft.com/office/drawing/2014/main" id="{F1E6BDCF-F86F-4775-B595-D07202CD8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23900"/>
            <a:ext cx="111061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Then someone draws the boundary</a:t>
            </a:r>
          </a:p>
        </p:txBody>
      </p:sp>
      <p:sp>
        <p:nvSpPr>
          <p:cNvPr id="4" name="title-rule-7">
            <a:extLst xmlns:a="http://schemas.openxmlformats.org/drawingml/2006/main">
              <a:ext uri="{FF2B5EF4-FFF2-40B4-BE49-F238E27FC236}">
                <a16:creationId xmlns:a16="http://schemas.microsoft.com/office/drawing/2014/main" id="{2978D710-525D-454B-B176-AA6B981EF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09700"/>
            <a:ext cx="11106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page-7">
            <a:extLst xmlns:a="http://schemas.openxmlformats.org/drawingml/2006/main">
              <a:ext uri="{FF2B5EF4-FFF2-40B4-BE49-F238E27FC236}">
                <a16:creationId xmlns:a16="http://schemas.microsoft.com/office/drawing/2014/main" id="{525A413E-BBD6-4689-8DC5-B69F34C78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429375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rPr>
              <a:t>7</a:t>
            </a:r>
          </a:p>
        </p:txBody>
      </p:sp>
      <p:sp>
        <p:nvSpPr>
          <p:cNvPr id="6" name="chronology-axis">
            <a:extLst xmlns:a="http://schemas.openxmlformats.org/drawingml/2006/main">
              <a:ext uri="{FF2B5EF4-FFF2-40B4-BE49-F238E27FC236}">
                <a16:creationId xmlns:a16="http://schemas.microsoft.com/office/drawing/2014/main" id="{DEC0DCA4-FB6C-47BA-B17E-80A659BD7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429000"/>
            <a:ext cx="10287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8BCC4"/>
            </a:solidFill>
            <a:prstDash val="solid"/>
          </a:ln>
        </p:spPr>
      </p:sp>
      <p:sp>
        <p:nvSpPr>
          <p:cNvPr id="7" name="anchor-near-east">
            <a:extLst xmlns:a="http://schemas.openxmlformats.org/drawingml/2006/main">
              <a:ext uri="{FF2B5EF4-FFF2-40B4-BE49-F238E27FC236}">
                <a16:creationId xmlns:a16="http://schemas.microsoft.com/office/drawing/2014/main" id="{92D7DD2A-CAF6-48D6-B785-7CFF6559D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8" name="anchor-athens-jerusalem">
            <a:extLst xmlns:a="http://schemas.openxmlformats.org/drawingml/2006/main">
              <a:ext uri="{FF2B5EF4-FFF2-40B4-BE49-F238E27FC236}">
                <a16:creationId xmlns:a16="http://schemas.microsoft.com/office/drawing/2014/main" id="{608B8BA3-5656-4675-A6D7-7B4399FBC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9" name="anchor-rome">
            <a:extLst xmlns:a="http://schemas.openxmlformats.org/drawingml/2006/main">
              <a:ext uri="{FF2B5EF4-FFF2-40B4-BE49-F238E27FC236}">
                <a16:creationId xmlns:a16="http://schemas.microsoft.com/office/drawing/2014/main" id="{46A0BA6D-D2F3-4D93-8EF5-F0E21C9BB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0" name="anchor-christianity">
            <a:extLst xmlns:a="http://schemas.openxmlformats.org/drawingml/2006/main">
              <a:ext uri="{FF2B5EF4-FFF2-40B4-BE49-F238E27FC236}">
                <a16:creationId xmlns:a16="http://schemas.microsoft.com/office/drawing/2014/main" id="{88870BE4-6DA1-403D-8622-B4E83B3F5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1" name="anchor-christendom">
            <a:extLst xmlns:a="http://schemas.openxmlformats.org/drawingml/2006/main">
              <a:ext uri="{FF2B5EF4-FFF2-40B4-BE49-F238E27FC236}">
                <a16:creationId xmlns:a16="http://schemas.microsoft.com/office/drawing/2014/main" id="{F45A6ECA-0B23-4CAE-9DDC-891BC3DEC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2" name="anchor-renaissance">
            <a:extLst xmlns:a="http://schemas.openxmlformats.org/drawingml/2006/main">
              <a:ext uri="{FF2B5EF4-FFF2-40B4-BE49-F238E27FC236}">
                <a16:creationId xmlns:a16="http://schemas.microsoft.com/office/drawing/2014/main" id="{300382C9-1BEE-44F3-8F98-A767B93E2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3" name="anchor-nation-states">
            <a:extLst xmlns:a="http://schemas.openxmlformats.org/drawingml/2006/main">
              <a:ext uri="{FF2B5EF4-FFF2-40B4-BE49-F238E27FC236}">
                <a16:creationId xmlns:a16="http://schemas.microsoft.com/office/drawing/2014/main" id="{59F38E80-2CAF-4262-B288-526BC3099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3813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4" name="anchor-byzantium-islam">
            <a:extLst xmlns:a="http://schemas.openxmlformats.org/drawingml/2006/main">
              <a:ext uri="{FF2B5EF4-FFF2-40B4-BE49-F238E27FC236}">
                <a16:creationId xmlns:a16="http://schemas.microsoft.com/office/drawing/2014/main" id="{3CC85A83-C3D5-4F70-A5DA-98418130D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5095875"/>
            <a:ext cx="95250" cy="9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62" name=""/>
          <p:cNvCxnSpPr>
            <a:stCxn xmlns:a="http://schemas.openxmlformats.org/drawingml/2006/main" id="7" idx="6"/>
            <a:endCxn xmlns:a="http://schemas.openxmlformats.org/drawingml/2006/main" id="8" idx="2"/>
          </p:cNvCxnSpPr>
          <p:nvPr/>
        </p:nvCxnSpPr>
        <p:spPr>
          <a:xfrm xmlns:a="http://schemas.openxmlformats.org/drawingml/2006/main">
            <a:off x="9525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63" name=""/>
          <p:cNvCxnSpPr>
            <a:stCxn xmlns:a="http://schemas.openxmlformats.org/drawingml/2006/main" id="8" idx="6"/>
            <a:endCxn xmlns:a="http://schemas.openxmlformats.org/drawingml/2006/main" id="9" idx="2"/>
          </p:cNvCxnSpPr>
          <p:nvPr/>
        </p:nvCxnSpPr>
        <p:spPr>
          <a:xfrm xmlns:a="http://schemas.openxmlformats.org/drawingml/2006/main">
            <a:off x="26670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64" name=""/>
          <p:cNvCxnSpPr>
            <a:stCxn xmlns:a="http://schemas.openxmlformats.org/drawingml/2006/main" id="9" idx="6"/>
            <a:endCxn xmlns:a="http://schemas.openxmlformats.org/drawingml/2006/main" id="10" idx="2"/>
          </p:cNvCxnSpPr>
          <p:nvPr/>
        </p:nvCxnSpPr>
        <p:spPr>
          <a:xfrm xmlns:a="http://schemas.openxmlformats.org/drawingml/2006/main">
            <a:off x="43815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65" name=""/>
          <p:cNvCxnSpPr>
            <a:stCxn xmlns:a="http://schemas.openxmlformats.org/drawingml/2006/main" id="10" idx="6"/>
            <a:endCxn xmlns:a="http://schemas.openxmlformats.org/drawingml/2006/main" id="11" idx="2"/>
          </p:cNvCxnSpPr>
          <p:nvPr/>
        </p:nvCxnSpPr>
        <p:spPr>
          <a:xfrm xmlns:a="http://schemas.openxmlformats.org/drawingml/2006/main">
            <a:off x="60960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66" name=""/>
          <p:cNvCxnSpPr>
            <a:stCxn xmlns:a="http://schemas.openxmlformats.org/drawingml/2006/main" id="11" idx="6"/>
            <a:endCxn xmlns:a="http://schemas.openxmlformats.org/drawingml/2006/main" id="12" idx="2"/>
          </p:cNvCxnSpPr>
          <p:nvPr/>
        </p:nvCxnSpPr>
        <p:spPr>
          <a:xfrm xmlns:a="http://schemas.openxmlformats.org/drawingml/2006/main">
            <a:off x="78105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67" name=""/>
          <p:cNvCxnSpPr>
            <a:stCxn xmlns:a="http://schemas.openxmlformats.org/drawingml/2006/main" id="12" idx="6"/>
            <a:endCxn xmlns:a="http://schemas.openxmlformats.org/drawingml/2006/main" id="13" idx="2"/>
          </p:cNvCxnSpPr>
          <p:nvPr/>
        </p:nvCxnSpPr>
        <p:spPr>
          <a:xfrm xmlns:a="http://schemas.openxmlformats.org/drawingml/2006/main">
            <a:off x="9525000" y="342900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E76D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68" name=""/>
          <p:cNvCxnSpPr>
            <a:stCxn xmlns:a="http://schemas.openxmlformats.org/drawingml/2006/main" id="8" idx="0"/>
            <a:endCxn xmlns:a="http://schemas.openxmlformats.org/drawingml/2006/main" id="9" idx="0"/>
          </p:cNvCxnSpPr>
          <p:nvPr/>
        </p:nvCxnSpPr>
        <p:spPr>
          <a:xfrm xmlns:a="http://schemas.openxmlformats.org/drawingml/2006/main">
            <a:off x="2619375" y="3381375"/>
            <a:ext cx="1714500" cy="0"/>
          </a:xfrm>
          <a:prstGeom xmlns:a="http://schemas.openxmlformats.org/drawingml/2006/main" prst="curvedConnector2">
            <a:avLst/>
          </a:prstGeom>
          <a:ln xmlns:a="http://schemas.openxmlformats.org/drawingml/2006/main" w="28575">
            <a:solidFill>
              <a:srgbClr val="B84A32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69" name=""/>
          <p:cNvCxnSpPr>
            <a:stCxn xmlns:a="http://schemas.openxmlformats.org/drawingml/2006/main" id="9" idx="0"/>
            <a:endCxn xmlns:a="http://schemas.openxmlformats.org/drawingml/2006/main" id="10" idx="0"/>
          </p:cNvCxnSpPr>
          <p:nvPr/>
        </p:nvCxnSpPr>
        <p:spPr>
          <a:xfrm xmlns:a="http://schemas.openxmlformats.org/drawingml/2006/main">
            <a:off x="4333875" y="3381375"/>
            <a:ext cx="1714500" cy="0"/>
          </a:xfrm>
          <a:prstGeom xmlns:a="http://schemas.openxmlformats.org/drawingml/2006/main" prst="curvedConnector2">
            <a:avLst/>
          </a:prstGeom>
          <a:ln xmlns:a="http://schemas.openxmlformats.org/drawingml/2006/main" w="28575">
            <a:solidFill>
              <a:srgbClr val="B84A32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70" name=""/>
          <p:cNvCxnSpPr>
            <a:stCxn xmlns:a="http://schemas.openxmlformats.org/drawingml/2006/main" id="10" idx="0"/>
            <a:endCxn xmlns:a="http://schemas.openxmlformats.org/drawingml/2006/main" id="11" idx="0"/>
          </p:cNvCxnSpPr>
          <p:nvPr/>
        </p:nvCxnSpPr>
        <p:spPr>
          <a:xfrm xmlns:a="http://schemas.openxmlformats.org/drawingml/2006/main">
            <a:off x="6048375" y="3381375"/>
            <a:ext cx="1714500" cy="0"/>
          </a:xfrm>
          <a:prstGeom xmlns:a="http://schemas.openxmlformats.org/drawingml/2006/main" prst="curvedConnector2">
            <a:avLst/>
          </a:prstGeom>
          <a:ln xmlns:a="http://schemas.openxmlformats.org/drawingml/2006/main" w="28575">
            <a:solidFill>
              <a:srgbClr val="B84A32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71" name=""/>
          <p:cNvCxnSpPr>
            <a:stCxn xmlns:a="http://schemas.openxmlformats.org/drawingml/2006/main" id="10" idx="4"/>
            <a:endCxn xmlns:a="http://schemas.openxmlformats.org/drawingml/2006/main" id="14" idx="0"/>
          </p:cNvCxnSpPr>
          <p:nvPr/>
        </p:nvCxnSpPr>
        <p:spPr>
          <a:xfrm xmlns:a="http://schemas.openxmlformats.org/drawingml/2006/main" rot="16200000" flipH="1">
            <a:off x="5619750" y="3905250"/>
            <a:ext cx="1619250" cy="762000"/>
          </a:xfrm>
          <a:prstGeom xmlns:a="http://schemas.openxmlformats.org/drawingml/2006/main" prst="curvedConnector3">
            <a:avLst>
              <a:gd name="adj1" fmla="val 50000"/>
            </a:avLst>
          </a:prstGeom>
          <a:ln xmlns:a="http://schemas.openxmlformats.org/drawingml/2006/main" w="28575">
            <a:solidFill>
              <a:srgbClr val="157F78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72" name=""/>
          <p:cNvCxnSpPr>
            <a:stCxn xmlns:a="http://schemas.openxmlformats.org/drawingml/2006/main" id="14" idx="0"/>
            <a:endCxn xmlns:a="http://schemas.openxmlformats.org/drawingml/2006/main" id="12" idx="4"/>
          </p:cNvCxnSpPr>
          <p:nvPr/>
        </p:nvCxnSpPr>
        <p:spPr>
          <a:xfrm xmlns:a="http://schemas.openxmlformats.org/drawingml/2006/main" rot="5400000">
            <a:off x="7334250" y="2952750"/>
            <a:ext cx="1619250" cy="2667000"/>
          </a:xfrm>
          <a:prstGeom xmlns:a="http://schemas.openxmlformats.org/drawingml/2006/main" prst="curvedConnector3">
            <a:avLst>
              <a:gd name="adj1" fmla="val 50000"/>
            </a:avLst>
          </a:prstGeom>
          <a:ln xmlns:a="http://schemas.openxmlformats.org/drawingml/2006/main" w="28575">
            <a:solidFill>
              <a:srgbClr val="157F78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73" name=""/>
          <p:cNvCxnSpPr>
            <a:stCxn xmlns:a="http://schemas.openxmlformats.org/drawingml/2006/main" id="8" idx="4"/>
            <a:endCxn xmlns:a="http://schemas.openxmlformats.org/drawingml/2006/main" id="14" idx="2"/>
          </p:cNvCxnSpPr>
          <p:nvPr/>
        </p:nvCxnSpPr>
        <p:spPr>
          <a:xfrm xmlns:a="http://schemas.openxmlformats.org/drawingml/2006/main" rot="16200000" flipH="1">
            <a:off x="3857625" y="2238375"/>
            <a:ext cx="1666875" cy="4143375"/>
          </a:xfrm>
          <a:prstGeom xmlns:a="http://schemas.openxmlformats.org/drawingml/2006/main" prst="curvedConnector3">
            <a:avLst>
              <a:gd name="adj1" fmla="val 50000"/>
            </a:avLst>
          </a:prstGeom>
          <a:ln xmlns:a="http://schemas.openxmlformats.org/drawingml/2006/main" w="19050">
            <a:solidFill>
              <a:srgbClr val="157F78"/>
            </a:solidFill>
            <a:prstDash val="dash"/>
            <a:headEnd type="none" w="med" len="med"/>
            <a:tailEnd type="arrow" w="med" len="med"/>
          </a:ln>
        </p:spPr>
      </p:cxnSp>
      <p:cxnSp>
        <p:nvCxnSpPr>
          <p:cNvPr id="74" name=""/>
          <p:cNvCxnSpPr>
            <a:stCxn xmlns:a="http://schemas.openxmlformats.org/drawingml/2006/main" id="11" idx="4"/>
            <a:endCxn xmlns:a="http://schemas.openxmlformats.org/drawingml/2006/main" id="12" idx="4"/>
          </p:cNvCxnSpPr>
          <p:nvPr/>
        </p:nvCxnSpPr>
        <p:spPr>
          <a:xfrm xmlns:a="http://schemas.openxmlformats.org/drawingml/2006/main">
            <a:off x="7762875" y="3476625"/>
            <a:ext cx="1714500" cy="0"/>
          </a:xfrm>
          <a:prstGeom xmlns:a="http://schemas.openxmlformats.org/drawingml/2006/main" prst="curvedConnector2">
            <a:avLst/>
          </a:prstGeom>
          <a:ln xmlns:a="http://schemas.openxmlformats.org/drawingml/2006/main" w="28575">
            <a:solidFill>
              <a:srgbClr val="72529A"/>
            </a:solidFill>
            <a:prstDash val="solid"/>
            <a:headEnd type="arrow" w="sm" len="sm"/>
            <a:tailEnd type="arrow" w="med" len="med"/>
          </a:ln>
        </p:spPr>
      </p:cxnSp>
      <p:cxnSp>
        <p:nvCxnSpPr>
          <p:cNvPr id="75" name=""/>
          <p:cNvCxnSpPr>
            <a:stCxn xmlns:a="http://schemas.openxmlformats.org/drawingml/2006/main" id="10" idx="0"/>
            <a:endCxn xmlns:a="http://schemas.openxmlformats.org/drawingml/2006/main" id="13" idx="0"/>
          </p:cNvCxnSpPr>
          <p:nvPr/>
        </p:nvCxnSpPr>
        <p:spPr>
          <a:xfrm xmlns:a="http://schemas.openxmlformats.org/drawingml/2006/main">
            <a:off x="6048375" y="3381375"/>
            <a:ext cx="5143500" cy="0"/>
          </a:xfrm>
          <a:prstGeom xmlns:a="http://schemas.openxmlformats.org/drawingml/2006/main" prst="curvedConnector2">
            <a:avLst/>
          </a:prstGeom>
          <a:ln xmlns:a="http://schemas.openxmlformats.org/drawingml/2006/main" w="19050">
            <a:solidFill>
              <a:srgbClr val="72529A"/>
            </a:solidFill>
            <a:prstDash val="dash"/>
            <a:headEnd type="none" w="med" len="med"/>
            <a:tailEnd type="arrow" w="med" len="med"/>
          </a:ln>
        </p:spPr>
      </p:cxnSp>
      <p:sp>
        <p:nvSpPr>
          <p:cNvPr id="29" name="western-boundary">
            <a:extLst xmlns:a="http://schemas.openxmlformats.org/drawingml/2006/main">
              <a:ext uri="{FF2B5EF4-FFF2-40B4-BE49-F238E27FC236}">
                <a16:creationId xmlns:a16="http://schemas.microsoft.com/office/drawing/2014/main" id="{BD7F0C57-84B0-4699-BA05-16FAE10D4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885950"/>
            <a:ext cx="10144125" cy="2781300"/>
          </a:xfrm>
          <a:prstGeom xmlns:a="http://schemas.openxmlformats.org/drawingml/2006/main" prst="roundRect">
            <a:avLst>
              <a:gd name="adj" fmla="val 6164"/>
            </a:avLst>
          </a:prstGeom>
          <a:noFill xmlns:a="http://schemas.openxmlformats.org/drawingml/2006/main"/>
          <a:ln xmlns:a="http://schemas.openxmlformats.org/drawingml/2006/main" w="38100">
            <a:solidFill>
              <a:srgbClr val="111111"/>
            </a:solidFill>
            <a:prstDash val="dash"/>
          </a:ln>
        </p:spPr>
      </p:sp>
      <p:sp>
        <p:nvSpPr>
          <p:cNvPr id="30" name="boundary-label">
            <a:extLst xmlns:a="http://schemas.openxmlformats.org/drawingml/2006/main">
              <a:ext uri="{FF2B5EF4-FFF2-40B4-BE49-F238E27FC236}">
                <a16:creationId xmlns:a16="http://schemas.microsoft.com/office/drawing/2014/main" id="{8A592F3E-9B62-4F0D-BC3E-D31D32FC7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1971675"/>
            <a:ext cx="17145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THE WEST</a:t>
            </a:r>
          </a:p>
        </p:txBody>
      </p:sp>
      <p:sp>
        <p:nvSpPr>
          <p:cNvPr id="31" name="node-near-east">
            <a:extLst xmlns:a="http://schemas.openxmlformats.org/drawingml/2006/main">
              <a:ext uri="{FF2B5EF4-FFF2-40B4-BE49-F238E27FC236}">
                <a16:creationId xmlns:a16="http://schemas.microsoft.com/office/drawing/2014/main" id="{03A0A253-A18A-4D64-8320-45511E300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2" name="label-near-east">
            <a:extLst xmlns:a="http://schemas.openxmlformats.org/drawingml/2006/main">
              <a:ext uri="{FF2B5EF4-FFF2-40B4-BE49-F238E27FC236}">
                <a16:creationId xmlns:a16="http://schemas.microsoft.com/office/drawing/2014/main" id="{22B48443-55C6-41A1-B19B-6E5716EFC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251460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Ancient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Near East</a:t>
            </a:r>
          </a:p>
        </p:txBody>
      </p:sp>
      <p:sp>
        <p:nvSpPr>
          <p:cNvPr id="33" name="node-athens-jerusalem">
            <a:extLst xmlns:a="http://schemas.openxmlformats.org/drawingml/2006/main">
              <a:ext uri="{FF2B5EF4-FFF2-40B4-BE49-F238E27FC236}">
                <a16:creationId xmlns:a16="http://schemas.microsoft.com/office/drawing/2014/main" id="{C96DF028-5F04-4F5F-8398-4D0F6E76F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4" name="label-athens-jerusalem">
            <a:extLst xmlns:a="http://schemas.openxmlformats.org/drawingml/2006/main">
              <a:ext uri="{FF2B5EF4-FFF2-40B4-BE49-F238E27FC236}">
                <a16:creationId xmlns:a16="http://schemas.microsoft.com/office/drawing/2014/main" id="{9E55659B-A7FA-4628-AC54-322D708B5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3781425"/>
            <a:ext cx="1428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Athens &amp;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Jerusalem</a:t>
            </a:r>
          </a:p>
        </p:txBody>
      </p:sp>
      <p:sp>
        <p:nvSpPr>
          <p:cNvPr id="35" name="node-rome">
            <a:extLst xmlns:a="http://schemas.openxmlformats.org/drawingml/2006/main">
              <a:ext uri="{FF2B5EF4-FFF2-40B4-BE49-F238E27FC236}">
                <a16:creationId xmlns:a16="http://schemas.microsoft.com/office/drawing/2014/main" id="{C40752B7-4374-4CD5-9D43-29FFF779E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6" name="label-rome">
            <a:extLst xmlns:a="http://schemas.openxmlformats.org/drawingml/2006/main">
              <a:ext uri="{FF2B5EF4-FFF2-40B4-BE49-F238E27FC236}">
                <a16:creationId xmlns:a16="http://schemas.microsoft.com/office/drawing/2014/main" id="{D743A1CF-01A3-462E-960B-0CD03813A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66700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Rome</a:t>
            </a:r>
          </a:p>
        </p:txBody>
      </p:sp>
      <p:sp>
        <p:nvSpPr>
          <p:cNvPr id="37" name="node-christianity">
            <a:extLst xmlns:a="http://schemas.openxmlformats.org/drawingml/2006/main">
              <a:ext uri="{FF2B5EF4-FFF2-40B4-BE49-F238E27FC236}">
                <a16:creationId xmlns:a16="http://schemas.microsoft.com/office/drawing/2014/main" id="{60FBC8A6-904C-472E-85F3-FB3F6DCFC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8" name="label-christianity">
            <a:extLst xmlns:a="http://schemas.openxmlformats.org/drawingml/2006/main">
              <a:ext uri="{FF2B5EF4-FFF2-40B4-BE49-F238E27FC236}">
                <a16:creationId xmlns:a16="http://schemas.microsoft.com/office/drawing/2014/main" id="{C60F33E4-CAE3-4A65-87FB-066279DCD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857625"/>
            <a:ext cx="1428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Christianity</a:t>
            </a:r>
          </a:p>
        </p:txBody>
      </p:sp>
      <p:sp>
        <p:nvSpPr>
          <p:cNvPr id="39" name="node-christendom">
            <a:extLst xmlns:a="http://schemas.openxmlformats.org/drawingml/2006/main">
              <a:ext uri="{FF2B5EF4-FFF2-40B4-BE49-F238E27FC236}">
                <a16:creationId xmlns:a16="http://schemas.microsoft.com/office/drawing/2014/main" id="{338751F2-B788-4795-9820-E7D9F9C41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40" name="label-christendom">
            <a:extLst xmlns:a="http://schemas.openxmlformats.org/drawingml/2006/main">
              <a:ext uri="{FF2B5EF4-FFF2-40B4-BE49-F238E27FC236}">
                <a16:creationId xmlns:a16="http://schemas.microsoft.com/office/drawing/2014/main" id="{98069D7E-2167-425F-8086-F0D9150C7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51460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Medieval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Christendom</a:t>
            </a:r>
          </a:p>
        </p:txBody>
      </p:sp>
      <p:sp>
        <p:nvSpPr>
          <p:cNvPr id="41" name="node-renaissance">
            <a:extLst xmlns:a="http://schemas.openxmlformats.org/drawingml/2006/main">
              <a:ext uri="{FF2B5EF4-FFF2-40B4-BE49-F238E27FC236}">
                <a16:creationId xmlns:a16="http://schemas.microsoft.com/office/drawing/2014/main" id="{22F1E827-2264-45F2-B773-D2127BD15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42" name="label-renaissance">
            <a:extLst xmlns:a="http://schemas.openxmlformats.org/drawingml/2006/main">
              <a:ext uri="{FF2B5EF4-FFF2-40B4-BE49-F238E27FC236}">
                <a16:creationId xmlns:a16="http://schemas.microsoft.com/office/drawing/2014/main" id="{C35929F2-11DB-4A52-9A77-169F3AA24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781425"/>
            <a:ext cx="1428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Renaissance &amp;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Reformation</a:t>
            </a:r>
          </a:p>
        </p:txBody>
      </p:sp>
      <p:sp>
        <p:nvSpPr>
          <p:cNvPr id="43" name="node-nation-states">
            <a:extLst xmlns:a="http://schemas.openxmlformats.org/drawingml/2006/main">
              <a:ext uri="{FF2B5EF4-FFF2-40B4-BE49-F238E27FC236}">
                <a16:creationId xmlns:a16="http://schemas.microsoft.com/office/drawing/2014/main" id="{680E1636-8388-44F0-A591-FB10E5159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33432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44" name="label-nation-states">
            <a:extLst xmlns:a="http://schemas.openxmlformats.org/drawingml/2006/main">
              <a:ext uri="{FF2B5EF4-FFF2-40B4-BE49-F238E27FC236}">
                <a16:creationId xmlns:a16="http://schemas.microsoft.com/office/drawing/2014/main" id="{FB7986AF-3D81-42A0-93DE-F9EDACC98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251460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European</a:t>
            </a:r>
          </a:p>
          <a:p xmlns:a="http://schemas.openxmlformats.org/drawingml/2006/main">
            <a:pPr algn="ctr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nation-states</a:t>
            </a:r>
          </a:p>
        </p:txBody>
      </p:sp>
      <p:sp>
        <p:nvSpPr>
          <p:cNvPr id="45" name="node-byzantium-islam">
            <a:extLst xmlns:a="http://schemas.openxmlformats.org/drawingml/2006/main">
              <a:ext uri="{FF2B5EF4-FFF2-40B4-BE49-F238E27FC236}">
                <a16:creationId xmlns:a16="http://schemas.microsoft.com/office/drawing/2014/main" id="{A380FBE4-6997-4C4E-93D0-496518D92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50577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46" name="label-byzantium-islam">
            <a:extLst xmlns:a="http://schemas.openxmlformats.org/drawingml/2006/main">
              <a:ext uri="{FF2B5EF4-FFF2-40B4-BE49-F238E27FC236}">
                <a16:creationId xmlns:a16="http://schemas.microsoft.com/office/drawing/2014/main" id="{E93CF4C3-F113-4436-BB47-E395372FE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5467350"/>
            <a:ext cx="20002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Byzantium &amp; Islam</a:t>
            </a:r>
          </a:p>
        </p:txBody>
      </p:sp>
      <p:sp>
        <p:nvSpPr>
          <p:cNvPr id="47" name="boundary-takeaway">
            <a:extLst xmlns:a="http://schemas.openxmlformats.org/drawingml/2006/main">
              <a:ext uri="{FF2B5EF4-FFF2-40B4-BE49-F238E27FC236}">
                <a16:creationId xmlns:a16="http://schemas.microsoft.com/office/drawing/2014/main" id="{934A0A2B-89D4-4B93-83B7-27CA857A1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8483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2357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A boundary inherits real relationships—and decides which ones count as internal.</a:t>
            </a:r>
          </a:p>
        </p:txBody>
      </p:sp>
    </p:spTree>
    <p:extLst>
      <p:ext uri="{BB962C8B-B14F-4D97-AF65-F5344CB8AC3E}">
        <p14:creationId xmlns:p14="http://schemas.microsoft.com/office/powerpoint/2010/main" val="82218546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final-eyebrow">
            <a:extLst xmlns:a="http://schemas.openxmlformats.org/drawingml/2006/main">
              <a:ext uri="{FF2B5EF4-FFF2-40B4-BE49-F238E27FC236}">
                <a16:creationId xmlns:a16="http://schemas.microsoft.com/office/drawing/2014/main" id="{ABF28105-47D1-47EB-B326-729BB3853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rPr>
              <a:t>THE OPENING CLAIM</a:t>
            </a:r>
          </a:p>
        </p:txBody>
      </p:sp>
      <p:sp>
        <p:nvSpPr>
          <p:cNvPr id="2" name="final-quote">
            <a:extLst xmlns:a="http://schemas.openxmlformats.org/drawingml/2006/main">
              <a:ext uri="{FF2B5EF4-FFF2-40B4-BE49-F238E27FC236}">
                <a16:creationId xmlns:a16="http://schemas.microsoft.com/office/drawing/2014/main" id="{CDBD4BE5-94EA-485C-9763-765B7FEC1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581150"/>
            <a:ext cx="933450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05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405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The nouns give us a syllabus.</a:t>
            </a:r>
          </a:p>
          <a:p xmlns:a="http://schemas.openxmlformats.org/drawingml/2006/main">
            <a:pPr algn="l">
              <a:defRPr sz="405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405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The arrows give us a theory of civilization.</a:t>
            </a:r>
          </a:p>
        </p:txBody>
      </p:sp>
      <p:sp>
        <p:nvSpPr>
          <p:cNvPr id="3" name="final-verb-inherits">
            <a:extLst xmlns:a="http://schemas.openxmlformats.org/drawingml/2006/main">
              <a:ext uri="{FF2B5EF4-FFF2-40B4-BE49-F238E27FC236}">
                <a16:creationId xmlns:a16="http://schemas.microsoft.com/office/drawing/2014/main" id="{E08761C4-F0A0-4DD0-8E51-1F66769CE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800600"/>
            <a:ext cx="13811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2E76D0"/>
                </a:solidFill>
                <a:latin typeface="Helvetica Neue"/>
                <a:ea typeface="Helvetica Neue"/>
                <a:cs typeface="Helvetica Neue"/>
              </a:rPr>
              <a:t>inherits</a:t>
            </a:r>
          </a:p>
        </p:txBody>
      </p:sp>
      <p:sp>
        <p:nvSpPr>
          <p:cNvPr id="4" name="final-verb-conquers">
            <a:extLst xmlns:a="http://schemas.openxmlformats.org/drawingml/2006/main">
              <a:ext uri="{FF2B5EF4-FFF2-40B4-BE49-F238E27FC236}">
                <a16:creationId xmlns:a16="http://schemas.microsoft.com/office/drawing/2014/main" id="{746D10D6-32FB-4C9C-A0B6-9D4A523C8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4800600"/>
            <a:ext cx="13811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B84A3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B84A32"/>
                </a:solidFill>
                <a:latin typeface="Helvetica Neue"/>
                <a:ea typeface="Helvetica Neue"/>
                <a:cs typeface="Helvetica Neue"/>
              </a:rPr>
              <a:t>conquers</a:t>
            </a:r>
          </a:p>
        </p:txBody>
      </p:sp>
      <p:sp>
        <p:nvSpPr>
          <p:cNvPr id="5" name="final-verb-translates">
            <a:extLst xmlns:a="http://schemas.openxmlformats.org/drawingml/2006/main">
              <a:ext uri="{FF2B5EF4-FFF2-40B4-BE49-F238E27FC236}">
                <a16:creationId xmlns:a16="http://schemas.microsoft.com/office/drawing/2014/main" id="{C16A123F-6610-466F-9F1B-6D5DED584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4800600"/>
            <a:ext cx="13811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57F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57F78"/>
                </a:solidFill>
                <a:latin typeface="Helvetica Neue"/>
                <a:ea typeface="Helvetica Neue"/>
                <a:cs typeface="Helvetica Neue"/>
              </a:rPr>
              <a:t>translates</a:t>
            </a:r>
          </a:p>
        </p:txBody>
      </p:sp>
      <p:sp>
        <p:nvSpPr>
          <p:cNvPr id="6" name="final-verb-rejects">
            <a:extLst xmlns:a="http://schemas.openxmlformats.org/drawingml/2006/main">
              <a:ext uri="{FF2B5EF4-FFF2-40B4-BE49-F238E27FC236}">
                <a16:creationId xmlns:a16="http://schemas.microsoft.com/office/drawing/2014/main" id="{4E02CC5D-05BA-4924-8566-61A51BFCB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4800600"/>
            <a:ext cx="13811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72529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72529A"/>
                </a:solidFill>
                <a:latin typeface="Helvetica Neue"/>
                <a:ea typeface="Helvetica Neue"/>
                <a:cs typeface="Helvetica Neue"/>
              </a:rPr>
              <a:t>rejects</a:t>
            </a:r>
          </a:p>
        </p:txBody>
      </p:sp>
      <p:sp>
        <p:nvSpPr>
          <p:cNvPr id="7" name="final-verb-draws-the-boundary">
            <a:extLst xmlns:a="http://schemas.openxmlformats.org/drawingml/2006/main">
              <a:ext uri="{FF2B5EF4-FFF2-40B4-BE49-F238E27FC236}">
                <a16:creationId xmlns:a16="http://schemas.microsoft.com/office/drawing/2014/main" id="{574DE992-524E-4C2F-8E4A-806B50AE0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800600"/>
            <a:ext cx="2238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11111"/>
                </a:solidFill>
                <a:latin typeface="Helvetica Neue"/>
                <a:ea typeface="Helvetica Neue"/>
                <a:cs typeface="Helvetica Neue"/>
              </a:rPr>
              <a:t>draws the boundary</a:t>
            </a:r>
          </a:p>
        </p:txBody>
      </p:sp>
      <p:sp>
        <p:nvSpPr>
          <p:cNvPr id="8" name="final-rule">
            <a:extLst xmlns:a="http://schemas.openxmlformats.org/drawingml/2006/main">
              <a:ext uri="{FF2B5EF4-FFF2-40B4-BE49-F238E27FC236}">
                <a16:creationId xmlns:a16="http://schemas.microsoft.com/office/drawing/2014/main" id="{068D14B3-8309-454A-B66A-46538FD57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867400"/>
            <a:ext cx="11106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9" name="final-question">
            <a:extLst xmlns:a="http://schemas.openxmlformats.org/drawingml/2006/main">
              <a:ext uri="{FF2B5EF4-FFF2-40B4-BE49-F238E27FC236}">
                <a16:creationId xmlns:a16="http://schemas.microsoft.com/office/drawing/2014/main" id="{1428EDE7-6CF3-438D-95D7-AAF5EA155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0579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rPr>
              <a:t>What kind of thing is the West?</a:t>
            </a:r>
          </a:p>
        </p:txBody>
      </p:sp>
      <p:sp>
        <p:nvSpPr>
          <p:cNvPr id="10" name="final-page">
            <a:extLst xmlns:a="http://schemas.openxmlformats.org/drawingml/2006/main">
              <a:ext uri="{FF2B5EF4-FFF2-40B4-BE49-F238E27FC236}">
                <a16:creationId xmlns:a16="http://schemas.microsoft.com/office/drawing/2014/main" id="{F0D73F6F-866E-4034-96A9-317AFD241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429375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 i="0">
                <a:solidFill>
                  <a:srgbClr val="666B73"/>
                </a:solidFill>
                <a:latin typeface="Helvetica Neue"/>
                <a:ea typeface="Helvetica Neue"/>
                <a:cs typeface="Helvetica Neue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92170878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2026-08-18T13:09:56.8320000Z</dcterms:created>
  <dcterms:modified xsi:type="dcterms:W3CDTF">2026-08-18T13:09:56.8320000Z</dcterms:modified>
</coreProperties>
</file>